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19" r:id="rId2"/>
    <p:sldId id="669" r:id="rId3"/>
    <p:sldId id="677" r:id="rId4"/>
    <p:sldId id="673" r:id="rId5"/>
    <p:sldId id="670" r:id="rId6"/>
    <p:sldId id="638" r:id="rId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66FF"/>
    <a:srgbClr val="FF66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99448" autoAdjust="0"/>
  </p:normalViewPr>
  <p:slideViewPr>
    <p:cSldViewPr>
      <p:cViewPr>
        <p:scale>
          <a:sx n="62" d="100"/>
          <a:sy n="62" d="100"/>
        </p:scale>
        <p:origin x="-71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486F3645-1186-41A4-8938-6D178AD1889E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29D13C39-464E-4B00-AC43-222A2E717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r">
              <a:defRPr sz="1200"/>
            </a:lvl1pPr>
          </a:lstStyle>
          <a:p>
            <a:fld id="{96AD89A2-97BB-4426-A35B-8E2C51664A54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5" tIns="46142" rIns="92285" bIns="461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85" tIns="46142" rIns="92285" bIns="461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r">
              <a:defRPr sz="1200"/>
            </a:lvl1pPr>
          </a:lstStyle>
          <a:p>
            <a:fld id="{AD9FDA3C-A703-4FD0-A954-0B768ECB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BDC8-1F60-4143-BB20-DA95F5AF511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5D2C-2A28-40B5-82F9-3F24F2133E2F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CC7B-2ED8-4A31-8623-6CCC5642503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A28-6069-45B2-AAEC-3CB0B307C06A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8912-1CE4-4569-A963-010FD94D05F5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03A7-A075-4D7C-8FB7-2AF0A6D5E5F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5CB-49BD-49FB-9146-C39EA08470F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A82B-3213-4436-94B1-6025ED41780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9" name="Picture 39" descr="NOAA-NESD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424-FE89-4EB8-8062-0FA31320C26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45B3-5CC2-4FD5-9339-7DDD713CBE9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0BBD-30F3-4864-881F-B7DC1DBBEEF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11" name="Picture 39" descr="NOAA-NESDIS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lide Number Placeholder 1"/>
          <p:cNvSpPr>
            <a:spLocks noGrp="1"/>
          </p:cNvSpPr>
          <p:nvPr/>
        </p:nvSpPr>
        <p:spPr>
          <a:xfrm>
            <a:off x="6437349" y="6203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2"/>
          <p:cNvSpPr txBox="1"/>
          <p:nvPr/>
        </p:nvSpPr>
        <p:spPr>
          <a:xfrm>
            <a:off x="685800" y="1371600"/>
            <a:ext cx="751212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JPSS-1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S-NPP VIIRS SDR LUT Comparison: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VIIRS-SDR-RTA-ER-LUT</a:t>
            </a: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4400" smtClean="0">
                <a:solidFill>
                  <a:srgbClr val="0000FF"/>
                </a:solidFill>
              </a:rPr>
              <a:t>     </a:t>
            </a:r>
            <a:r>
              <a:rPr lang="en-US" sz="4400" smtClean="0">
                <a:solidFill>
                  <a:srgbClr val="0000FF"/>
                </a:solidFill>
              </a:rPr>
              <a:t>       </a:t>
            </a:r>
            <a:r>
              <a:rPr lang="en-US" sz="2200" dirty="0" err="1" smtClean="0">
                <a:solidFill>
                  <a:srgbClr val="0000FF"/>
                </a:solidFill>
              </a:rPr>
              <a:t>Zhuo</a:t>
            </a:r>
            <a:r>
              <a:rPr lang="en-US" sz="2200" dirty="0" smtClean="0">
                <a:solidFill>
                  <a:srgbClr val="0000FF"/>
                </a:solidFill>
              </a:rPr>
              <a:t> (Julie) Wang</a:t>
            </a:r>
            <a:r>
              <a:rPr lang="en-US" sz="2200" baseline="30000" dirty="0" smtClean="0">
                <a:solidFill>
                  <a:srgbClr val="0000FF"/>
                </a:solidFill>
              </a:rPr>
              <a:t>1,2</a:t>
            </a:r>
            <a:r>
              <a:rPr lang="en-US" sz="2200" dirty="0" smtClean="0">
                <a:solidFill>
                  <a:srgbClr val="0000FF"/>
                </a:solidFill>
              </a:rPr>
              <a:t> and </a:t>
            </a:r>
            <a:r>
              <a:rPr lang="en-US" sz="2200" dirty="0" err="1" smtClean="0">
                <a:solidFill>
                  <a:srgbClr val="0000FF"/>
                </a:solidFill>
              </a:rPr>
              <a:t>Changyong</a:t>
            </a:r>
            <a:r>
              <a:rPr lang="en-US" sz="2200" dirty="0" smtClean="0">
                <a:solidFill>
                  <a:srgbClr val="0000FF"/>
                </a:solidFill>
              </a:rPr>
              <a:t> Cao</a:t>
            </a:r>
            <a:r>
              <a:rPr lang="en-US" sz="2200" baseline="30000" dirty="0" smtClean="0">
                <a:solidFill>
                  <a:srgbClr val="0000FF"/>
                </a:solidFill>
              </a:rPr>
              <a:t>3</a:t>
            </a:r>
          </a:p>
          <a:p>
            <a:endParaRPr lang="en-US" sz="36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   1</a:t>
            </a:r>
            <a:r>
              <a:rPr lang="en-US" sz="2000" dirty="0" smtClean="0">
                <a:solidFill>
                  <a:srgbClr val="0000FF"/>
                </a:solidFill>
              </a:rPr>
              <a:t>CICS/ESSIC, University of Maryland, College Park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   2</a:t>
            </a:r>
            <a:r>
              <a:rPr lang="en-US" sz="2000" dirty="0" smtClean="0">
                <a:solidFill>
                  <a:srgbClr val="0000FF"/>
                </a:solidFill>
              </a:rPr>
              <a:t>NOAA/NESDIS/STAR Affiliate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   3</a:t>
            </a:r>
            <a:r>
              <a:rPr lang="en-US" sz="2000" dirty="0" smtClean="0">
                <a:solidFill>
                  <a:srgbClr val="0000FF"/>
                </a:solidFill>
              </a:rPr>
              <a:t> NOAA/NESDIS/STAR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                                                 October 6, 2015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228600"/>
            <a:ext cx="3413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RTA Emitted Radiance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33400" y="1295401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Names of the compared LUT files:</a:t>
            </a:r>
          </a:p>
          <a:p>
            <a:endParaRPr lang="en-US" sz="2200" dirty="0" smtClean="0"/>
          </a:p>
          <a:p>
            <a:r>
              <a:rPr lang="en-US" sz="2200" dirty="0" smtClean="0"/>
              <a:t>S-NPP: </a:t>
            </a:r>
          </a:p>
          <a:p>
            <a:r>
              <a:rPr lang="en-US" sz="2200" dirty="0" smtClean="0"/>
              <a:t>55142d9d-4f246-9d9b6c03-b3a1a2d6.VIIRS-SDR-RTA-ER-LUT_J01_</a:t>
            </a:r>
            <a:r>
              <a:rPr lang="en-US" sz="2200" dirty="0" smtClean="0">
                <a:solidFill>
                  <a:srgbClr val="0000FF"/>
                </a:solidFill>
              </a:rPr>
              <a:t>20020101010000Z</a:t>
            </a:r>
            <a:r>
              <a:rPr lang="en-US" sz="2200" dirty="0" smtClean="0"/>
              <a:t>_20020101010000Z_ee00000000000000Z_PS-1-D-NPP-2-PE-_adv-_ops_all-_all.bin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JPSS-1:</a:t>
            </a:r>
          </a:p>
          <a:p>
            <a:r>
              <a:rPr lang="en-US" sz="2200" dirty="0" smtClean="0"/>
              <a:t>VIIRS-SDR-RTA-ER-LUT_j01_</a:t>
            </a:r>
            <a:r>
              <a:rPr lang="en-US" sz="2200" dirty="0" smtClean="0">
                <a:solidFill>
                  <a:srgbClr val="0000FF"/>
                </a:solidFill>
              </a:rPr>
              <a:t>20150724000000Z</a:t>
            </a:r>
            <a:r>
              <a:rPr lang="en-US" sz="2200" dirty="0" smtClean="0"/>
              <a:t>_20150724000000Z_ee00000000000000Z_PS-v1-BE-PE-_all-_dev_all-_all.bin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763000" cy="532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819400" y="304800"/>
            <a:ext cx="3366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RTA Emitted Radiance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228600"/>
            <a:ext cx="3447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RTA Emitted Radiance </a:t>
            </a:r>
            <a:endParaRPr lang="en-US" sz="2800" dirty="0"/>
          </a:p>
        </p:txBody>
      </p:sp>
      <p:pic>
        <p:nvPicPr>
          <p:cNvPr id="11" name="Picture 10" descr="OBC_RR_I4_M13_SNPP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143000"/>
            <a:ext cx="4389120" cy="3947160"/>
          </a:xfrm>
          <a:prstGeom prst="rect">
            <a:avLst/>
          </a:prstGeom>
        </p:spPr>
      </p:pic>
      <p:pic>
        <p:nvPicPr>
          <p:cNvPr id="12" name="Picture 11" descr="OBC_RR_I4_M13_SNPP_J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219200"/>
            <a:ext cx="4389120" cy="394716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33400" y="5226784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In general J1 has lower radiance than SNPP.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radiance difference becomes larger as the temperature increases.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difference between J1 and SNPP in I4 and M12 is smaller than those in other TEB bands.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228600"/>
            <a:ext cx="5571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J1/SNPP RTA Emitted Radiance Ratio </a:t>
            </a:r>
            <a:endParaRPr lang="en-US" sz="2800" dirty="0"/>
          </a:p>
        </p:txBody>
      </p:sp>
      <p:pic>
        <p:nvPicPr>
          <p:cNvPr id="10" name="Picture 9" descr="OBC_RR_I4_M13_SNPP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4389120" cy="3947160"/>
          </a:xfrm>
          <a:prstGeom prst="rect">
            <a:avLst/>
          </a:prstGeom>
        </p:spPr>
      </p:pic>
      <p:pic>
        <p:nvPicPr>
          <p:cNvPr id="11" name="Picture 10" descr="OBC_RR_I4_M13_SNPP_J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143000"/>
            <a:ext cx="4389120" cy="394716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81000" y="50292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 ratio J1/SNPP is almost constant for all bands, so the  difference is likely caused by using different RTA reflectance.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The large difference is from bands I5, M14, and M15.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228600"/>
            <a:ext cx="6054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RTA Reflectance used for J1 RTA ER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7805406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transmittance through the RTA:</a:t>
            </a:r>
          </a:p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4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5        M12     M13       M14       M5        M16     M16A    M16B</a:t>
            </a:r>
          </a:p>
          <a:p>
            <a:endParaRPr lang="en-US" dirty="0" smtClean="0"/>
          </a:p>
          <a:p>
            <a:r>
              <a:rPr lang="en-US" sz="2000" dirty="0" smtClean="0">
                <a:sym typeface="Symbol"/>
              </a:rPr>
              <a:t>_</a:t>
            </a:r>
            <a:r>
              <a:rPr lang="en-US" sz="2000" dirty="0" err="1" smtClean="0">
                <a:sym typeface="Symbol"/>
              </a:rPr>
              <a:t>rta</a:t>
            </a:r>
            <a:r>
              <a:rPr lang="en-US" sz="2000" dirty="0" smtClean="0">
                <a:sym typeface="Symbol"/>
              </a:rPr>
              <a:t> = </a:t>
            </a:r>
            <a:r>
              <a:rPr lang="en-US" dirty="0" smtClean="0">
                <a:sym typeface="Symbol"/>
              </a:rPr>
              <a:t>[0.9402, 0.9443, 0.9401, 0.9435, 0.9414, 0.9446, 0.9441, 0.9441, 0.9441]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/>
              <a:t>Courtesy of VCST /NASA GSFC Presentation:  </a:t>
            </a:r>
          </a:p>
          <a:p>
            <a:r>
              <a:rPr lang="en-US" dirty="0" smtClean="0"/>
              <a:t>JPSS-1 VIIRS radiometric calibration LUTs  (Jinan </a:t>
            </a:r>
            <a:r>
              <a:rPr lang="en-US" dirty="0" err="1" smtClean="0"/>
              <a:t>Zeng</a:t>
            </a:r>
            <a:r>
              <a:rPr lang="en-US" dirty="0" smtClean="0"/>
              <a:t> and Jeff </a:t>
            </a:r>
            <a:r>
              <a:rPr lang="en-US" dirty="0" err="1" smtClean="0"/>
              <a:t>Mclntire</a:t>
            </a:r>
            <a:r>
              <a:rPr lang="en-US" dirty="0" smtClean="0"/>
              <a:t>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781265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53372</TotalTime>
  <Words>213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zwang</dc:creator>
  <cp:lastModifiedBy>zhuowang</cp:lastModifiedBy>
  <cp:revision>2255</cp:revision>
  <dcterms:created xsi:type="dcterms:W3CDTF">2013-01-24T19:15:13Z</dcterms:created>
  <dcterms:modified xsi:type="dcterms:W3CDTF">2015-10-07T02:21:09Z</dcterms:modified>
</cp:coreProperties>
</file>