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663" r:id="rId2"/>
    <p:sldId id="654" r:id="rId3"/>
    <p:sldId id="655" r:id="rId4"/>
    <p:sldId id="656" r:id="rId5"/>
    <p:sldId id="657" r:id="rId6"/>
    <p:sldId id="661" r:id="rId7"/>
    <p:sldId id="660" r:id="rId8"/>
    <p:sldId id="662" r:id="rId9"/>
  </p:sldIdLst>
  <p:sldSz cx="9144000" cy="6858000" type="screen4x3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66"/>
    <a:srgbClr val="0066FF"/>
    <a:srgbClr val="FF6699"/>
    <a:srgbClr val="99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6" autoAdjust="0"/>
    <p:restoredTop sz="99448" autoAdjust="0"/>
  </p:normalViewPr>
  <p:slideViewPr>
    <p:cSldViewPr>
      <p:cViewPr>
        <p:scale>
          <a:sx n="62" d="100"/>
          <a:sy n="62" d="100"/>
        </p:scale>
        <p:origin x="-714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1" d="100"/>
        <a:sy n="41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05138" cy="46037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2"/>
            <a:ext cx="3005138" cy="46037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r">
              <a:defRPr sz="1200"/>
            </a:lvl1pPr>
          </a:lstStyle>
          <a:p>
            <a:fld id="{486F3645-1186-41A4-8938-6D178AD1889E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45"/>
            <a:ext cx="3005138" cy="46037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758245"/>
            <a:ext cx="3005138" cy="46037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r">
              <a:defRPr sz="1200"/>
            </a:lvl1pPr>
          </a:lstStyle>
          <a:p>
            <a:fld id="{29D13C39-464E-4B00-AC43-222A2E7178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010"/>
          </a:xfrm>
          <a:prstGeom prst="rect">
            <a:avLst/>
          </a:prstGeom>
        </p:spPr>
        <p:txBody>
          <a:bodyPr vert="horz" lIns="92285" tIns="46142" rIns="92285" bIns="4614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7" y="0"/>
            <a:ext cx="3004820" cy="461010"/>
          </a:xfrm>
          <a:prstGeom prst="rect">
            <a:avLst/>
          </a:prstGeom>
        </p:spPr>
        <p:txBody>
          <a:bodyPr vert="horz" lIns="92285" tIns="46142" rIns="92285" bIns="46142" rtlCol="0"/>
          <a:lstStyle>
            <a:lvl1pPr algn="r">
              <a:defRPr sz="1200"/>
            </a:lvl1pPr>
          </a:lstStyle>
          <a:p>
            <a:fld id="{96AD89A2-97BB-4426-A35B-8E2C51664A54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85" tIns="46142" rIns="92285" bIns="4614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0" y="4379595"/>
            <a:ext cx="5547360" cy="4149090"/>
          </a:xfrm>
          <a:prstGeom prst="rect">
            <a:avLst/>
          </a:prstGeom>
        </p:spPr>
        <p:txBody>
          <a:bodyPr vert="horz" lIns="92285" tIns="46142" rIns="92285" bIns="4614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7590"/>
            <a:ext cx="3004820" cy="461010"/>
          </a:xfrm>
          <a:prstGeom prst="rect">
            <a:avLst/>
          </a:prstGeom>
        </p:spPr>
        <p:txBody>
          <a:bodyPr vert="horz" lIns="92285" tIns="46142" rIns="92285" bIns="4614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7" y="8757590"/>
            <a:ext cx="3004820" cy="461010"/>
          </a:xfrm>
          <a:prstGeom prst="rect">
            <a:avLst/>
          </a:prstGeom>
        </p:spPr>
        <p:txBody>
          <a:bodyPr vert="horz" lIns="92285" tIns="46142" rIns="92285" bIns="46142" rtlCol="0" anchor="b"/>
          <a:lstStyle>
            <a:lvl1pPr algn="r">
              <a:defRPr sz="1200"/>
            </a:lvl1pPr>
          </a:lstStyle>
          <a:p>
            <a:fld id="{AD9FDA3C-A703-4FD0-A954-0B768ECB47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0BDC8-1F60-4143-BB20-DA95F5AF511E}" type="datetime1">
              <a:rPr lang="en-US" smtClean="0"/>
              <a:pPr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ABD6-B127-481B-A451-E4D249D4E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55D2C-2A28-40B5-82F9-3F24F2133E2F}" type="datetime1">
              <a:rPr lang="en-US" smtClean="0"/>
              <a:pPr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ABD6-B127-481B-A451-E4D249D4E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7CC7B-2ED8-4A31-8623-6CCC56425033}" type="datetime1">
              <a:rPr lang="en-US" smtClean="0"/>
              <a:pPr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ABD6-B127-481B-A451-E4D249D4E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2/12/2015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6B81E-0E4A-48FD-B5DB-F23E57C9C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00A28-6069-45B2-AAEC-3CB0B307C06A}" type="datetime1">
              <a:rPr lang="en-US" smtClean="0"/>
              <a:pPr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ABD6-B127-481B-A451-E4D249D4E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A8912-1CE4-4569-A963-010FD94D05F5}" type="datetime1">
              <a:rPr lang="en-US" smtClean="0"/>
              <a:pPr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ABD6-B127-481B-A451-E4D249D4E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003A7-A075-4D7C-8FB7-2AF0A6D5E5F9}" type="datetime1">
              <a:rPr lang="en-US" smtClean="0"/>
              <a:pPr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ABD6-B127-481B-A451-E4D249D4E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785CB-49BD-49FB-9146-C39EA08470F3}" type="datetime1">
              <a:rPr lang="en-US" smtClean="0"/>
              <a:pPr/>
              <a:t>10/6/2015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ABD6-B127-481B-A451-E4D249D4E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ABD6-B127-481B-A451-E4D249D4E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3A82B-3213-4436-94B1-6025ED417809}" type="datetime1">
              <a:rPr lang="en-US" smtClean="0"/>
              <a:pPr/>
              <a:t>10/6/2015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ABD6-B127-481B-A451-E4D249D4E84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0" y="0"/>
            <a:ext cx="9144000" cy="1066800"/>
            <a:chOff x="0" y="0"/>
            <a:chExt cx="9144000" cy="1066800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9144000" cy="1066800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alpha val="8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3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0" y="1066800"/>
              <a:ext cx="914400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04315" y="152401"/>
              <a:ext cx="763485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" rotWithShape="0">
                <a:prstClr val="black">
                  <a:alpha val="43000"/>
                </a:prstClr>
              </a:outerShdw>
            </a:effectLst>
          </p:spPr>
        </p:pic>
        <p:pic>
          <p:nvPicPr>
            <p:cNvPr id="9" name="Picture 39" descr="NOAA-NESDIS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6200" y="145779"/>
              <a:ext cx="762000" cy="7680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BC424-FE89-4EB8-8062-0FA31320C26E}" type="datetime1">
              <a:rPr lang="en-US" smtClean="0"/>
              <a:pPr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ABD6-B127-481B-A451-E4D249D4E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F45B3-5CC2-4FD5-9339-7DDD713CBE9E}" type="datetime1">
              <a:rPr lang="en-US" smtClean="0"/>
              <a:pPr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ABD6-B127-481B-A451-E4D249D4E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00BBD-30F3-4864-881F-B7DC1DBBEEFE}" type="datetime1">
              <a:rPr lang="en-US" smtClean="0"/>
              <a:pPr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7ABD6-B127-481B-A451-E4D249D4E84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0"/>
            <a:ext cx="9144000" cy="1066800"/>
            <a:chOff x="0" y="0"/>
            <a:chExt cx="9144000" cy="10668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9144000" cy="1066800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alpha val="8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3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0" y="1066800"/>
              <a:ext cx="914400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8304315" y="152401"/>
              <a:ext cx="763485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" rotWithShape="0">
                <a:prstClr val="black">
                  <a:alpha val="43000"/>
                </a:prstClr>
              </a:outerShdw>
            </a:effectLst>
          </p:spPr>
        </p:pic>
        <p:pic>
          <p:nvPicPr>
            <p:cNvPr id="11" name="Picture 39" descr="NOAA-NESDIS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76200" y="145779"/>
              <a:ext cx="762000" cy="7680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TextBox 2"/>
          <p:cNvSpPr txBox="1"/>
          <p:nvPr/>
        </p:nvSpPr>
        <p:spPr>
          <a:xfrm>
            <a:off x="762000" y="1371600"/>
            <a:ext cx="7512121" cy="46474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smtClean="0">
                <a:solidFill>
                  <a:srgbClr val="0000FF"/>
                </a:solidFill>
              </a:rPr>
              <a:t>JPSS-1 </a:t>
            </a:r>
            <a:r>
              <a:rPr lang="en-US" sz="3200" dirty="0" err="1" smtClean="0">
                <a:solidFill>
                  <a:srgbClr val="0000FF"/>
                </a:solidFill>
              </a:rPr>
              <a:t>vs</a:t>
            </a:r>
            <a:r>
              <a:rPr lang="en-US" sz="3200" dirty="0" smtClean="0">
                <a:solidFill>
                  <a:srgbClr val="0000FF"/>
                </a:solidFill>
              </a:rPr>
              <a:t> S-NPP VIIRS SDR LUT Comparison:</a:t>
            </a:r>
            <a:br>
              <a:rPr lang="en-US" sz="3200" dirty="0" smtClean="0">
                <a:solidFill>
                  <a:srgbClr val="0000FF"/>
                </a:solidFill>
              </a:rPr>
            </a:br>
            <a:r>
              <a:rPr lang="en-US" sz="3200" dirty="0" smtClean="0">
                <a:solidFill>
                  <a:srgbClr val="0000FF"/>
                </a:solidFill>
              </a:rPr>
              <a:t>VIIRS-SDR-OBC-ER-LUT</a:t>
            </a:r>
          </a:p>
          <a:p>
            <a:endParaRPr lang="en-US" sz="3200" dirty="0" smtClean="0">
              <a:solidFill>
                <a:srgbClr val="0000FF"/>
              </a:solidFill>
            </a:endParaRPr>
          </a:p>
          <a:p>
            <a:r>
              <a:rPr lang="en-US" sz="4400" dirty="0" smtClean="0">
                <a:solidFill>
                  <a:srgbClr val="0000FF"/>
                </a:solidFill>
              </a:rPr>
              <a:t>     </a:t>
            </a:r>
            <a:r>
              <a:rPr lang="en-US" sz="4400" dirty="0" smtClean="0">
                <a:solidFill>
                  <a:srgbClr val="0000FF"/>
                </a:solidFill>
              </a:rPr>
              <a:t>     </a:t>
            </a:r>
            <a:r>
              <a:rPr lang="en-US" sz="2200" dirty="0" err="1" smtClean="0">
                <a:solidFill>
                  <a:srgbClr val="0000FF"/>
                </a:solidFill>
              </a:rPr>
              <a:t>Zhuo</a:t>
            </a:r>
            <a:r>
              <a:rPr lang="en-US" sz="2200" dirty="0" smtClean="0">
                <a:solidFill>
                  <a:srgbClr val="0000FF"/>
                </a:solidFill>
              </a:rPr>
              <a:t> (Julie) Wang</a:t>
            </a:r>
            <a:r>
              <a:rPr lang="en-US" sz="2200" baseline="30000" dirty="0" smtClean="0">
                <a:solidFill>
                  <a:srgbClr val="0000FF"/>
                </a:solidFill>
              </a:rPr>
              <a:t>1,2</a:t>
            </a:r>
            <a:r>
              <a:rPr lang="en-US" sz="2200" dirty="0" smtClean="0">
                <a:solidFill>
                  <a:srgbClr val="0000FF"/>
                </a:solidFill>
              </a:rPr>
              <a:t> and </a:t>
            </a:r>
            <a:r>
              <a:rPr lang="en-US" sz="2200" dirty="0" err="1" smtClean="0">
                <a:solidFill>
                  <a:srgbClr val="0000FF"/>
                </a:solidFill>
              </a:rPr>
              <a:t>Changyong</a:t>
            </a:r>
            <a:r>
              <a:rPr lang="en-US" sz="2200" dirty="0" smtClean="0">
                <a:solidFill>
                  <a:srgbClr val="0000FF"/>
                </a:solidFill>
              </a:rPr>
              <a:t> Cao</a:t>
            </a:r>
            <a:r>
              <a:rPr lang="en-US" sz="2200" baseline="30000" dirty="0" smtClean="0">
                <a:solidFill>
                  <a:srgbClr val="0000FF"/>
                </a:solidFill>
              </a:rPr>
              <a:t>3</a:t>
            </a:r>
          </a:p>
          <a:p>
            <a:endParaRPr lang="en-US" sz="3600" dirty="0" smtClean="0">
              <a:solidFill>
                <a:srgbClr val="0000FF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baseline="30000" dirty="0" smtClean="0">
                <a:solidFill>
                  <a:srgbClr val="0000FF"/>
                </a:solidFill>
              </a:rPr>
              <a:t>                           1</a:t>
            </a:r>
            <a:r>
              <a:rPr lang="en-US" sz="2000" dirty="0" smtClean="0">
                <a:solidFill>
                  <a:srgbClr val="0000FF"/>
                </a:solidFill>
              </a:rPr>
              <a:t>CICS/ESSIC, University of Maryland, College Park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baseline="30000" dirty="0" smtClean="0">
                <a:solidFill>
                  <a:srgbClr val="0000FF"/>
                </a:solidFill>
              </a:rPr>
              <a:t>                           2</a:t>
            </a:r>
            <a:r>
              <a:rPr lang="en-US" sz="2000" dirty="0" smtClean="0">
                <a:solidFill>
                  <a:srgbClr val="0000FF"/>
                </a:solidFill>
              </a:rPr>
              <a:t>NOAA/NESDIS/STAR Affiliate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baseline="30000" dirty="0" smtClean="0">
                <a:solidFill>
                  <a:srgbClr val="0000FF"/>
                </a:solidFill>
              </a:rPr>
              <a:t>                           3</a:t>
            </a:r>
            <a:r>
              <a:rPr lang="en-US" sz="2000" dirty="0" smtClean="0">
                <a:solidFill>
                  <a:srgbClr val="0000FF"/>
                </a:solidFill>
              </a:rPr>
              <a:t> NOAA/NESDIS/STAR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>
                <a:solidFill>
                  <a:srgbClr val="0000FF"/>
                </a:solidFill>
              </a:rPr>
              <a:t>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>
                <a:solidFill>
                  <a:srgbClr val="0000FF"/>
                </a:solidFill>
              </a:rPr>
              <a:t>                                                  October 6, 2015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6B81E-0E4A-48FD-B5DB-F23E57C9C63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16B81E-0E4A-48FD-B5DB-F23E57C9C63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228600"/>
            <a:ext cx="41547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OBC Emitted Radiance LUT 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533400" y="1295401"/>
            <a:ext cx="822960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Names of the compared LUT files:</a:t>
            </a:r>
          </a:p>
          <a:p>
            <a:endParaRPr lang="en-US" sz="2200" dirty="0" smtClean="0"/>
          </a:p>
          <a:p>
            <a:r>
              <a:rPr lang="en-US" sz="2200" dirty="0" smtClean="0"/>
              <a:t>S-NPP: </a:t>
            </a:r>
          </a:p>
          <a:p>
            <a:r>
              <a:rPr lang="en-US" sz="2200" dirty="0" smtClean="0"/>
              <a:t>55142d96-a646d-9d9b6c03-b3a714f6.VIIRS-SDR-OBC-ER-LUT_J01_</a:t>
            </a:r>
            <a:r>
              <a:rPr lang="en-US" sz="2200" dirty="0" smtClean="0">
                <a:solidFill>
                  <a:srgbClr val="0000FF"/>
                </a:solidFill>
              </a:rPr>
              <a:t>20020101010000Z</a:t>
            </a:r>
            <a:r>
              <a:rPr lang="en-US" sz="2200" dirty="0" smtClean="0"/>
              <a:t>_20020101010000Z_ee00000000000000Z_PS-1-D-NPP-2-PE-_adv-_ops_all-_all.bin</a:t>
            </a:r>
          </a:p>
          <a:p>
            <a:endParaRPr lang="en-US" sz="2200" dirty="0" smtClean="0"/>
          </a:p>
          <a:p>
            <a:r>
              <a:rPr lang="en-US" sz="2200" dirty="0" smtClean="0"/>
              <a:t>JPSS-1:</a:t>
            </a:r>
          </a:p>
          <a:p>
            <a:r>
              <a:rPr lang="en-US" sz="2200" dirty="0" smtClean="0"/>
              <a:t>VIIRS-SDR-OBC-ER-LUT_j01_</a:t>
            </a:r>
            <a:r>
              <a:rPr lang="en-US" sz="2200" dirty="0" smtClean="0">
                <a:solidFill>
                  <a:srgbClr val="0000FF"/>
                </a:solidFill>
              </a:rPr>
              <a:t>20150724000000Z</a:t>
            </a:r>
            <a:r>
              <a:rPr lang="en-US" sz="2200" dirty="0" smtClean="0"/>
              <a:t>_20150724000000Z_ee00000000000000Z_PS-v1-BE-PE-_all-_dev_all-_all.bin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6B81E-0E4A-48FD-B5DB-F23E57C9C638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066800"/>
            <a:ext cx="8610600" cy="5511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2438400" y="228600"/>
            <a:ext cx="41547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OBC Emitted Radiance LUT </a:t>
            </a: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6B81E-0E4A-48FD-B5DB-F23E57C9C638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0"/>
            <a:ext cx="8686800" cy="1747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2362200" y="228600"/>
            <a:ext cx="41547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OBC Emitted Radiance LUT 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6B81E-0E4A-48FD-B5DB-F23E57C9C63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16B81E-0E4A-48FD-B5DB-F23E57C9C63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05000" y="228600"/>
            <a:ext cx="48247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OBC Emitted Radiance (ER) LUT 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52401" y="1295400"/>
            <a:ext cx="46482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 Top panel: I4, I5, M12, M14, M15, M16</a:t>
            </a:r>
          </a:p>
          <a:p>
            <a:r>
              <a:rPr lang="en-US" sz="2000" dirty="0" smtClean="0"/>
              <a:t>   Bottom panel: M13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Radiance vs. Temperatures lines from </a:t>
            </a:r>
          </a:p>
          <a:p>
            <a:r>
              <a:rPr lang="en-US" sz="2000" dirty="0" smtClean="0"/>
              <a:t> SNPP and J1 Mx8.5 are almost overlapped.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 The following bands have similar radiance and temp ranges: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  I4 and M12 (smallest radiance) 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  I5, M14, M15, and M16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  M13 (largest radiance)</a:t>
            </a:r>
          </a:p>
        </p:txBody>
      </p:sp>
      <p:pic>
        <p:nvPicPr>
          <p:cNvPr id="8" name="Picture 7" descr="OBC_ER_I4_M16_SNPP_J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8200" y="1152144"/>
            <a:ext cx="4279392" cy="570585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6B81E-0E4A-48FD-B5DB-F23E57C9C638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16B81E-0E4A-48FD-B5DB-F23E57C9C63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16B81E-0E4A-48FD-B5DB-F23E57C9C63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19200" y="228600"/>
            <a:ext cx="67512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Ratio J1/SNPP of OBC ER LUT for 7 TEB Bands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1676400"/>
            <a:ext cx="3886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 The ratio are  monotonic </a:t>
            </a:r>
          </a:p>
          <a:p>
            <a:r>
              <a:rPr lang="en-US" sz="2000" dirty="0" smtClean="0"/>
              <a:t>function for all TEB bands.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 The ratios in M15 and M16 have converse pattern. 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 At high, J1 has larger radiance than SNPP for all bands except for M16.</a:t>
            </a:r>
          </a:p>
        </p:txBody>
      </p:sp>
      <p:pic>
        <p:nvPicPr>
          <p:cNvPr id="7" name="Picture 6" descr="OBC_ER_I4_M16_SNPP_J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62400" y="1295400"/>
            <a:ext cx="4974336" cy="447344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6B81E-0E4A-48FD-B5DB-F23E57C9C63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16B81E-0E4A-48FD-B5DB-F23E57C9C63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16B81E-0E4A-48FD-B5DB-F23E57C9C63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76400" y="0"/>
            <a:ext cx="528298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smtClean="0"/>
              <a:t>Difference J1</a:t>
            </a:r>
            <a:r>
              <a:rPr lang="en-US" sz="2800" dirty="0" smtClean="0">
                <a:sym typeface="Symbol"/>
              </a:rPr>
              <a:t></a:t>
            </a:r>
            <a:r>
              <a:rPr lang="en-US" sz="2800" dirty="0" smtClean="0"/>
              <a:t>SNPP of OBC ER LUT </a:t>
            </a:r>
          </a:p>
          <a:p>
            <a:pPr algn="ctr"/>
            <a:r>
              <a:rPr lang="en-US" sz="2800" dirty="0" smtClean="0"/>
              <a:t>for 7 TEB Bands</a:t>
            </a:r>
            <a:endParaRPr lang="en-US" sz="2800" dirty="0"/>
          </a:p>
        </p:txBody>
      </p:sp>
      <p:pic>
        <p:nvPicPr>
          <p:cNvPr id="7" name="Picture 6" descr="OBC_ER_I4_M16_SNPP_J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1152144"/>
            <a:ext cx="4279392" cy="570585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52400" y="1524000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The largest radiance is in band M13, </a:t>
            </a:r>
          </a:p>
          <a:p>
            <a:r>
              <a:rPr lang="en-US" sz="2000" dirty="0" smtClean="0"/>
              <a:t> and it can be up to 0.73 W/m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-</a:t>
            </a:r>
            <a:r>
              <a:rPr lang="en-US" sz="2000" dirty="0" smtClean="0">
                <a:sym typeface="Symbol"/>
              </a:rPr>
              <a:t>m-Sr</a:t>
            </a:r>
            <a:r>
              <a:rPr lang="en-US" sz="20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At high temperature, I4, M12, and M14</a:t>
            </a:r>
          </a:p>
          <a:p>
            <a:r>
              <a:rPr lang="en-US" sz="2000" dirty="0" smtClean="0"/>
              <a:t>have small radiance difference between</a:t>
            </a:r>
          </a:p>
          <a:p>
            <a:r>
              <a:rPr lang="en-US" sz="2000" dirty="0" smtClean="0"/>
              <a:t> J1 and SNPP.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The radiance difference in I5 and M15 can be up to 0.1 W/m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-</a:t>
            </a:r>
            <a:r>
              <a:rPr lang="en-US" sz="2000" dirty="0" smtClean="0">
                <a:sym typeface="Symbol"/>
              </a:rPr>
              <a:t>m-Sr</a:t>
            </a:r>
            <a:r>
              <a:rPr lang="en-US" sz="2000" dirty="0" smtClean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6B81E-0E4A-48FD-B5DB-F23E57C9C63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81000" y="1447800"/>
            <a:ext cx="7772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Blackbody emissivity:</a:t>
            </a:r>
          </a:p>
          <a:p>
            <a:endParaRPr lang="en-US" dirty="0" smtClean="0"/>
          </a:p>
          <a:p>
            <a:r>
              <a:rPr lang="en-US" dirty="0" smtClean="0"/>
              <a:t>                 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4      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5                      M12               M13                 M14</a:t>
            </a:r>
          </a:p>
          <a:p>
            <a:endParaRPr lang="en-US" dirty="0" smtClean="0"/>
          </a:p>
          <a:p>
            <a:r>
              <a:rPr lang="en-US" dirty="0" err="1" smtClean="0"/>
              <a:t>Emiss_bb</a:t>
            </a:r>
            <a:r>
              <a:rPr lang="en-US" dirty="0" smtClean="0"/>
              <a:t>=[0.998219741, 0.99786055, 0.998219741, 0.998215829, 0.997522568, </a:t>
            </a:r>
          </a:p>
          <a:p>
            <a:r>
              <a:rPr lang="en-US" dirty="0" smtClean="0"/>
              <a:t>                     0.997710199, 0.997974189, 0.997974189, 0.997974189]</a:t>
            </a:r>
          </a:p>
          <a:p>
            <a:endParaRPr lang="en-US" dirty="0" smtClean="0"/>
          </a:p>
          <a:p>
            <a:r>
              <a:rPr lang="en-US" dirty="0" smtClean="0"/>
              <a:t>                             M15               M16                    M16A              M16B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Courtesy of VCST /NASA GSFC Presentation:  </a:t>
            </a:r>
          </a:p>
          <a:p>
            <a:r>
              <a:rPr lang="en-US" dirty="0" smtClean="0"/>
              <a:t>JPSS-1 VIIRS radiometric calibration LUTs  (Jinan </a:t>
            </a:r>
            <a:r>
              <a:rPr lang="en-US" dirty="0" err="1" smtClean="0"/>
              <a:t>Zeng</a:t>
            </a:r>
            <a:r>
              <a:rPr lang="en-US" dirty="0" smtClean="0"/>
              <a:t> and Jeff </a:t>
            </a:r>
            <a:r>
              <a:rPr lang="en-US" dirty="0" err="1" smtClean="0"/>
              <a:t>Mclntire</a:t>
            </a:r>
            <a:r>
              <a:rPr lang="en-US" dirty="0" smtClean="0"/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05000" y="228600"/>
            <a:ext cx="51383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OBCBB Emissivity </a:t>
            </a:r>
            <a:r>
              <a:rPr lang="en-US" sz="2800" smtClean="0"/>
              <a:t>for J1 OBCBB ER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429000"/>
            <a:ext cx="7812657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54094</TotalTime>
  <Words>316</Words>
  <Application>Microsoft Office PowerPoint</Application>
  <PresentationFormat>On-screen Show (4:3)</PresentationFormat>
  <Paragraphs>78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NOAA / NESDIS / STAR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zwang</dc:creator>
  <cp:lastModifiedBy>zhuowang</cp:lastModifiedBy>
  <cp:revision>2269</cp:revision>
  <dcterms:created xsi:type="dcterms:W3CDTF">2013-01-24T19:15:13Z</dcterms:created>
  <dcterms:modified xsi:type="dcterms:W3CDTF">2015-10-07T02:19:21Z</dcterms:modified>
</cp:coreProperties>
</file>