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18" r:id="rId2"/>
    <p:sldId id="661" r:id="rId3"/>
    <p:sldId id="678" r:id="rId4"/>
    <p:sldId id="715" r:id="rId5"/>
    <p:sldId id="667" r:id="rId6"/>
    <p:sldId id="665" r:id="rId7"/>
    <p:sldId id="717" r:id="rId8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66FF"/>
    <a:srgbClr val="FF6699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6" autoAdjust="0"/>
    <p:restoredTop sz="99448" autoAdjust="0"/>
  </p:normalViewPr>
  <p:slideViewPr>
    <p:cSldViewPr>
      <p:cViewPr>
        <p:scale>
          <a:sx n="62" d="100"/>
          <a:sy n="62" d="100"/>
        </p:scale>
        <p:origin x="-71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05138" cy="46037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2"/>
            <a:ext cx="3005138" cy="46037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486F3645-1186-41A4-8938-6D178AD1889E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45"/>
            <a:ext cx="3005138" cy="46037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45"/>
            <a:ext cx="3005138" cy="46037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29D13C39-464E-4B00-AC43-222A2E717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85" tIns="46142" rIns="92285" bIns="461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85" tIns="46142" rIns="92285" bIns="46142" rtlCol="0"/>
          <a:lstStyle>
            <a:lvl1pPr algn="r">
              <a:defRPr sz="1200"/>
            </a:lvl1pPr>
          </a:lstStyle>
          <a:p>
            <a:fld id="{96AD89A2-97BB-4426-A35B-8E2C51664A54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5" tIns="46142" rIns="92285" bIns="461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285" tIns="46142" rIns="92285" bIns="461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285" tIns="46142" rIns="92285" bIns="461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0"/>
            <a:ext cx="3004820" cy="461010"/>
          </a:xfrm>
          <a:prstGeom prst="rect">
            <a:avLst/>
          </a:prstGeom>
        </p:spPr>
        <p:txBody>
          <a:bodyPr vert="horz" lIns="92285" tIns="46142" rIns="92285" bIns="46142" rtlCol="0" anchor="b"/>
          <a:lstStyle>
            <a:lvl1pPr algn="r">
              <a:defRPr sz="1200"/>
            </a:lvl1pPr>
          </a:lstStyle>
          <a:p>
            <a:fld id="{AD9FDA3C-A703-4FD0-A954-0B768ECB47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BDC8-1F60-4143-BB20-DA95F5AF511E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5D2C-2A28-40B5-82F9-3F24F2133E2F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CC7B-2ED8-4A31-8623-6CCC56425033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0A28-6069-45B2-AAEC-3CB0B307C06A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8912-1CE4-4569-A963-010FD94D05F5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03A7-A075-4D7C-8FB7-2AF0A6D5E5F9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85CB-49BD-49FB-9146-C39EA08470F3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A82B-3213-4436-94B1-6025ED417809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9144000" cy="1066800"/>
            <a:chOff x="0" y="0"/>
            <a:chExt cx="9144000" cy="10668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0668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alpha val="8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0" y="1066800"/>
              <a:ext cx="91440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4315" y="152401"/>
              <a:ext cx="76348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" rotWithShape="0">
                <a:prstClr val="black">
                  <a:alpha val="43000"/>
                </a:prstClr>
              </a:outerShdw>
            </a:effectLst>
          </p:spPr>
        </p:pic>
        <p:pic>
          <p:nvPicPr>
            <p:cNvPr id="9" name="Picture 39" descr="NOAA-NESDI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" y="145779"/>
              <a:ext cx="762000" cy="768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424-FE89-4EB8-8062-0FA31320C26E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45B3-5CC2-4FD5-9339-7DDD713CBE9E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00BBD-30F3-4864-881F-B7DC1DBBEEFE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7ABD6-B127-481B-A451-E4D249D4E8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44000" cy="1066800"/>
            <a:chOff x="0" y="0"/>
            <a:chExt cx="9144000" cy="10668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0668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alpha val="8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0" y="1066800"/>
              <a:ext cx="91440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304315" y="152401"/>
              <a:ext cx="76348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" rotWithShape="0">
                <a:prstClr val="black">
                  <a:alpha val="43000"/>
                </a:prstClr>
              </a:outerShdw>
            </a:effectLst>
          </p:spPr>
        </p:pic>
        <p:pic>
          <p:nvPicPr>
            <p:cNvPr id="11" name="Picture 39" descr="NOAA-NESDIS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76200" y="145779"/>
              <a:ext cx="762000" cy="768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Slide Number Placeholder 1"/>
          <p:cNvSpPr>
            <a:spLocks noGrp="1"/>
          </p:cNvSpPr>
          <p:nvPr/>
        </p:nvSpPr>
        <p:spPr>
          <a:xfrm>
            <a:off x="6477000" y="62198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2"/>
          <p:cNvSpPr txBox="1"/>
          <p:nvPr/>
        </p:nvSpPr>
        <p:spPr>
          <a:xfrm>
            <a:off x="685800" y="1371600"/>
            <a:ext cx="751212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JPSS-1 </a:t>
            </a:r>
            <a:r>
              <a:rPr lang="en-US" sz="3200" dirty="0" err="1" smtClean="0">
                <a:solidFill>
                  <a:srgbClr val="0000FF"/>
                </a:solidFill>
              </a:rPr>
              <a:t>vs</a:t>
            </a:r>
            <a:r>
              <a:rPr lang="en-US" sz="3200" dirty="0" smtClean="0">
                <a:solidFill>
                  <a:srgbClr val="0000FF"/>
                </a:solidFill>
              </a:rPr>
              <a:t> S-NPP VIIRS SDR LUT Comparison: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VIIRS-SDR-HAM-ER-LUT</a:t>
            </a:r>
          </a:p>
          <a:p>
            <a:endParaRPr lang="en-US" sz="3200" dirty="0" smtClean="0">
              <a:solidFill>
                <a:srgbClr val="0000FF"/>
              </a:solidFill>
            </a:endParaRPr>
          </a:p>
          <a:p>
            <a:r>
              <a:rPr lang="en-US" sz="4400" dirty="0" smtClean="0">
                <a:solidFill>
                  <a:srgbClr val="0000FF"/>
                </a:solidFill>
              </a:rPr>
              <a:t>           </a:t>
            </a:r>
            <a:r>
              <a:rPr lang="en-US" sz="2200" dirty="0" err="1" smtClean="0">
                <a:solidFill>
                  <a:srgbClr val="0000FF"/>
                </a:solidFill>
              </a:rPr>
              <a:t>Zhuo</a:t>
            </a:r>
            <a:r>
              <a:rPr lang="en-US" sz="2200" dirty="0" smtClean="0">
                <a:solidFill>
                  <a:srgbClr val="0000FF"/>
                </a:solidFill>
              </a:rPr>
              <a:t> (Julie) Wang</a:t>
            </a:r>
            <a:r>
              <a:rPr lang="en-US" sz="2200" baseline="30000" dirty="0" smtClean="0">
                <a:solidFill>
                  <a:srgbClr val="0000FF"/>
                </a:solidFill>
              </a:rPr>
              <a:t>1,2</a:t>
            </a:r>
            <a:r>
              <a:rPr lang="en-US" sz="2200" dirty="0" smtClean="0">
                <a:solidFill>
                  <a:srgbClr val="0000FF"/>
                </a:solidFill>
              </a:rPr>
              <a:t> and </a:t>
            </a:r>
            <a:r>
              <a:rPr lang="en-US" sz="2200" dirty="0" err="1" smtClean="0">
                <a:solidFill>
                  <a:srgbClr val="0000FF"/>
                </a:solidFill>
              </a:rPr>
              <a:t>Changyong</a:t>
            </a:r>
            <a:r>
              <a:rPr lang="en-US" sz="2200" dirty="0" smtClean="0">
                <a:solidFill>
                  <a:srgbClr val="0000FF"/>
                </a:solidFill>
              </a:rPr>
              <a:t> Cao</a:t>
            </a:r>
            <a:r>
              <a:rPr lang="en-US" sz="2200" baseline="30000" dirty="0" smtClean="0">
                <a:solidFill>
                  <a:srgbClr val="0000FF"/>
                </a:solidFill>
              </a:rPr>
              <a:t>3</a:t>
            </a:r>
          </a:p>
          <a:p>
            <a:endParaRPr lang="en-US" sz="3600" dirty="0" smtClean="0">
              <a:solidFill>
                <a:srgbClr val="0000FF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aseline="30000" dirty="0" smtClean="0">
                <a:solidFill>
                  <a:srgbClr val="0000FF"/>
                </a:solidFill>
              </a:rPr>
              <a:t>                           1</a:t>
            </a:r>
            <a:r>
              <a:rPr lang="en-US" sz="2000" dirty="0" smtClean="0">
                <a:solidFill>
                  <a:srgbClr val="0000FF"/>
                </a:solidFill>
              </a:rPr>
              <a:t>CICS/ESSIC, University of Maryland, College Park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aseline="30000" dirty="0" smtClean="0">
                <a:solidFill>
                  <a:srgbClr val="0000FF"/>
                </a:solidFill>
              </a:rPr>
              <a:t>                           2</a:t>
            </a:r>
            <a:r>
              <a:rPr lang="en-US" sz="2000" dirty="0" smtClean="0">
                <a:solidFill>
                  <a:srgbClr val="0000FF"/>
                </a:solidFill>
              </a:rPr>
              <a:t>NOAA/NESDIS/STAR Affiliate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aseline="30000" smtClean="0">
                <a:solidFill>
                  <a:srgbClr val="0000FF"/>
                </a:solidFill>
              </a:rPr>
              <a:t>                           3</a:t>
            </a:r>
            <a:r>
              <a:rPr lang="en-US" sz="200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NOAA/NESDIS/STAR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                                                  October 6, 2015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228600"/>
            <a:ext cx="36414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HAM Emitted Radiance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3400" y="1295401"/>
            <a:ext cx="82296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Names of the compared LUT files:</a:t>
            </a:r>
          </a:p>
          <a:p>
            <a:endParaRPr lang="en-US" sz="2200" dirty="0" smtClean="0"/>
          </a:p>
          <a:p>
            <a:r>
              <a:rPr lang="en-US" sz="2200" dirty="0" smtClean="0"/>
              <a:t>S-NPP: </a:t>
            </a:r>
          </a:p>
          <a:p>
            <a:r>
              <a:rPr lang="en-US" sz="2200" dirty="0" smtClean="0"/>
              <a:t>55142d95-c6a67-9d9b6c03-b3a91aef.VIIRS-SDR-HAM-ER-LUT_J01_</a:t>
            </a:r>
            <a:r>
              <a:rPr lang="en-US" sz="2200" dirty="0" smtClean="0">
                <a:solidFill>
                  <a:srgbClr val="0000FF"/>
                </a:solidFill>
              </a:rPr>
              <a:t>20020101010000Z</a:t>
            </a:r>
            <a:r>
              <a:rPr lang="en-US" sz="2200" dirty="0" smtClean="0"/>
              <a:t>_20020101010000Z_ee00000000000000Z_PS-1-D-NPP-2-PE-_adv-_ops_all-_all.bin</a:t>
            </a:r>
          </a:p>
          <a:p>
            <a:endParaRPr lang="en-US" sz="2200" dirty="0" smtClean="0"/>
          </a:p>
          <a:p>
            <a:r>
              <a:rPr lang="en-US" sz="2200" dirty="0" smtClean="0"/>
              <a:t>JPSS-1:</a:t>
            </a:r>
          </a:p>
          <a:p>
            <a:r>
              <a:rPr lang="en-US" sz="2200" dirty="0" smtClean="0"/>
              <a:t>VIIRS-SDR-HAM-ER-LUT_j01_</a:t>
            </a:r>
            <a:r>
              <a:rPr lang="en-US" sz="2200" dirty="0" smtClean="0">
                <a:solidFill>
                  <a:srgbClr val="0000FF"/>
                </a:solidFill>
              </a:rPr>
              <a:t>20150724000000Z</a:t>
            </a:r>
            <a:r>
              <a:rPr lang="en-US" sz="2200" dirty="0" smtClean="0"/>
              <a:t>_20150724000000Z_ee00000000000000Z_PS-v1-BE-PE-_all-_dev_all-_all.bin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527871" cy="529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0" y="228600"/>
            <a:ext cx="4691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HAM Emitted Radiance Format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28600"/>
            <a:ext cx="4691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HAM Emitted Radiance Format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41383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228600"/>
            <a:ext cx="4860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HAM Emitted Radiance (ER) LUT</a:t>
            </a:r>
            <a:endParaRPr lang="en-US" sz="2800" dirty="0"/>
          </a:p>
        </p:txBody>
      </p:sp>
      <p:pic>
        <p:nvPicPr>
          <p:cNvPr id="9" name="Picture 8" descr="OBC_RR_I4_M13_SNPP_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4389120" cy="3947160"/>
          </a:xfrm>
          <a:prstGeom prst="rect">
            <a:avLst/>
          </a:prstGeom>
        </p:spPr>
      </p:pic>
      <p:pic>
        <p:nvPicPr>
          <p:cNvPr id="10" name="Picture 9" descr="OBC_RR_I4_M13_SNPP_J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219200"/>
            <a:ext cx="4389120" cy="39471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5410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HAM emitted radiance from J1 and SNPP agree with each other well for </a:t>
            </a:r>
          </a:p>
          <a:p>
            <a:r>
              <a:rPr lang="en-US" sz="2000" dirty="0" smtClean="0"/>
              <a:t> all TEB bands.   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6B81E-0E4A-48FD-B5DB-F23E57C9C6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228600"/>
            <a:ext cx="5683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J1/SNPP HAM Emitted Radiance Ratio</a:t>
            </a:r>
            <a:endParaRPr lang="en-US" sz="2800" dirty="0"/>
          </a:p>
        </p:txBody>
      </p:sp>
      <p:pic>
        <p:nvPicPr>
          <p:cNvPr id="8" name="Picture 7" descr="OBC_RR_I4_M13_SNPP_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3000"/>
            <a:ext cx="4389120" cy="3947160"/>
          </a:xfrm>
          <a:prstGeom prst="rect">
            <a:avLst/>
          </a:prstGeom>
        </p:spPr>
      </p:pic>
      <p:pic>
        <p:nvPicPr>
          <p:cNvPr id="9" name="Picture 8" descr="OBC_RR_I4_M13_SNPP_J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219200"/>
            <a:ext cx="4389120" cy="394716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5257800"/>
            <a:ext cx="80761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HAM emitted ratio is between  0.95 and 1.01.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In most TEB bands, J1 is slightly smaller than SNPP except for M13 at temperature </a:t>
            </a:r>
          </a:p>
          <a:p>
            <a:r>
              <a:rPr lang="en-US" dirty="0" smtClean="0"/>
              <a:t> lower than 270K.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B81E-0E4A-48FD-B5DB-F23E57C9C63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19200" y="228600"/>
            <a:ext cx="6321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RTA Reflectance Used for J1 HAM ER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7805406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transmittance through the RTA:</a:t>
            </a:r>
          </a:p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4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5        M12     M13       M14       M5        M16     M16A    M16B</a:t>
            </a:r>
          </a:p>
          <a:p>
            <a:endParaRPr lang="en-US" dirty="0" smtClean="0"/>
          </a:p>
          <a:p>
            <a:r>
              <a:rPr lang="en-US" sz="2000" dirty="0" smtClean="0">
                <a:sym typeface="Symbol"/>
              </a:rPr>
              <a:t>_</a:t>
            </a:r>
            <a:r>
              <a:rPr lang="en-US" sz="2000" dirty="0" err="1" smtClean="0">
                <a:sym typeface="Symbol"/>
              </a:rPr>
              <a:t>rta</a:t>
            </a:r>
            <a:r>
              <a:rPr lang="en-US" sz="2000" dirty="0" smtClean="0">
                <a:sym typeface="Symbol"/>
              </a:rPr>
              <a:t> = </a:t>
            </a:r>
            <a:r>
              <a:rPr lang="en-US" dirty="0" smtClean="0">
                <a:sym typeface="Symbol"/>
              </a:rPr>
              <a:t>[0.9402, 0.9443, 0.9401, 0.9435, 0.9414, 0.9446, 0.9441, 0.9441, 0.9441]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Courtesy of VCST /NASA GSFC Presentation:  </a:t>
            </a:r>
          </a:p>
          <a:p>
            <a:r>
              <a:rPr lang="en-US" dirty="0" smtClean="0"/>
              <a:t>JPSS-1 VIIRS radiometric calibration LUTs  (Jinan </a:t>
            </a:r>
            <a:r>
              <a:rPr lang="en-US" dirty="0" err="1" smtClean="0"/>
              <a:t>Zeng</a:t>
            </a:r>
            <a:r>
              <a:rPr lang="en-US" dirty="0" smtClean="0"/>
              <a:t> and Jeff </a:t>
            </a:r>
            <a:r>
              <a:rPr lang="en-US" dirty="0" err="1" smtClean="0"/>
              <a:t>Mclntire</a:t>
            </a:r>
            <a:r>
              <a:rPr lang="en-US" dirty="0" smtClean="0"/>
              <a:t>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00400"/>
            <a:ext cx="781265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53317</TotalTime>
  <Words>192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NOAA / NESDIS / STAR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zwang</dc:creator>
  <cp:lastModifiedBy>zhuowang</cp:lastModifiedBy>
  <cp:revision>2247</cp:revision>
  <dcterms:created xsi:type="dcterms:W3CDTF">2013-01-24T19:15:13Z</dcterms:created>
  <dcterms:modified xsi:type="dcterms:W3CDTF">2015-10-07T02:18:29Z</dcterms:modified>
</cp:coreProperties>
</file>