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694" r:id="rId2"/>
    <p:sldId id="647" r:id="rId3"/>
    <p:sldId id="644" r:id="rId4"/>
    <p:sldId id="646" r:id="rId5"/>
    <p:sldId id="691" r:id="rId6"/>
    <p:sldId id="692" r:id="rId7"/>
    <p:sldId id="688" r:id="rId8"/>
    <p:sldId id="687" r:id="rId9"/>
    <p:sldId id="690" r:id="rId10"/>
    <p:sldId id="693" r:id="rId11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  <a:srgbClr val="0066FF"/>
    <a:srgbClr val="FF6699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6" autoAdjust="0"/>
    <p:restoredTop sz="82575" autoAdjust="0"/>
  </p:normalViewPr>
  <p:slideViewPr>
    <p:cSldViewPr>
      <p:cViewPr>
        <p:scale>
          <a:sx n="60" d="100"/>
          <a:sy n="60" d="100"/>
        </p:scale>
        <p:origin x="-7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2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486F3645-1186-41A4-8938-6D178AD1889E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45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45"/>
            <a:ext cx="3005138" cy="46037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29D13C39-464E-4B00-AC43-222A2E7178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777" y="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/>
          <a:lstStyle>
            <a:lvl1pPr algn="r">
              <a:defRPr sz="1200"/>
            </a:lvl1pPr>
          </a:lstStyle>
          <a:p>
            <a:fld id="{96AD89A2-97BB-4426-A35B-8E2C51664A54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85" tIns="46142" rIns="92285" bIns="461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285" tIns="46142" rIns="92285" bIns="461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777" y="8757590"/>
            <a:ext cx="3004820" cy="461010"/>
          </a:xfrm>
          <a:prstGeom prst="rect">
            <a:avLst/>
          </a:prstGeom>
        </p:spPr>
        <p:txBody>
          <a:bodyPr vert="horz" lIns="92285" tIns="46142" rIns="92285" bIns="46142" rtlCol="0" anchor="b"/>
          <a:lstStyle>
            <a:lvl1pPr algn="r">
              <a:defRPr sz="1200"/>
            </a:lvl1pPr>
          </a:lstStyle>
          <a:p>
            <a:fld id="{AD9FDA3C-A703-4FD0-A954-0B768ECB47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BDC8-1F60-4143-BB20-DA95F5AF511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5D2C-2A28-40B5-82F9-3F24F2133E2F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7CC7B-2ED8-4A31-8623-6CCC56425033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2/12/2015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00A28-6069-45B2-AAEC-3CB0B307C06A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A8912-1CE4-4569-A963-010FD94D05F5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003A7-A075-4D7C-8FB7-2AF0A6D5E5F9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785CB-49BD-49FB-9146-C39EA08470F3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3A82B-3213-4436-94B1-6025ED417809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0"/>
            <a:ext cx="9144000" cy="1066800"/>
            <a:chOff x="0" y="0"/>
            <a:chExt cx="9144000" cy="10668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alpha val="8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0" y="1066800"/>
              <a:ext cx="91440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04315" y="152401"/>
              <a:ext cx="76348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" rotWithShape="0">
                <a:prstClr val="black">
                  <a:alpha val="43000"/>
                </a:prstClr>
              </a:outerShdw>
            </a:effectLst>
          </p:spPr>
        </p:pic>
        <p:pic>
          <p:nvPicPr>
            <p:cNvPr id="9" name="Picture 39" descr="NOAA-NESDI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200" y="145779"/>
              <a:ext cx="762000" cy="768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BC424-FE89-4EB8-8062-0FA31320C26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F45B3-5CC2-4FD5-9339-7DDD713CBE9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00BBD-30F3-4864-881F-B7DC1DBBEEFE}" type="datetime1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7ABD6-B127-481B-A451-E4D249D4E8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9144000" cy="1066800"/>
            <a:chOff x="0" y="0"/>
            <a:chExt cx="9144000" cy="10668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066800"/>
            </a:xfrm>
            <a:prstGeom prst="rect">
              <a:avLst/>
            </a:prstGeom>
            <a:gradFill flip="none" rotWithShape="1">
              <a:gsLst>
                <a:gs pos="0">
                  <a:schemeClr val="tx2">
                    <a:alpha val="8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0" y="1066800"/>
              <a:ext cx="91440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8304315" y="152401"/>
              <a:ext cx="763485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" rotWithShape="0">
                <a:prstClr val="black">
                  <a:alpha val="43000"/>
                </a:prstClr>
              </a:outerShdw>
            </a:effectLst>
          </p:spPr>
        </p:pic>
        <p:pic>
          <p:nvPicPr>
            <p:cNvPr id="11" name="Picture 39" descr="NOAA-NESDIS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76200" y="145779"/>
              <a:ext cx="762000" cy="768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Slide Number Placeholder 1"/>
          <p:cNvSpPr>
            <a:spLocks noGrp="1"/>
          </p:cNvSpPr>
          <p:nvPr/>
        </p:nvSpPr>
        <p:spPr>
          <a:xfrm>
            <a:off x="6553200" y="62198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TextBox 2"/>
          <p:cNvSpPr txBox="1"/>
          <p:nvPr/>
        </p:nvSpPr>
        <p:spPr>
          <a:xfrm>
            <a:off x="762000" y="1371600"/>
            <a:ext cx="7512121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solidFill>
                  <a:srgbClr val="0000FF"/>
                </a:solidFill>
              </a:rPr>
              <a:t>JPSS-1 </a:t>
            </a:r>
            <a:r>
              <a:rPr lang="en-US" sz="3200" dirty="0" err="1" smtClean="0">
                <a:solidFill>
                  <a:srgbClr val="0000FF"/>
                </a:solidFill>
              </a:rPr>
              <a:t>vs</a:t>
            </a:r>
            <a:r>
              <a:rPr lang="en-US" sz="3200" dirty="0" smtClean="0">
                <a:solidFill>
                  <a:srgbClr val="0000FF"/>
                </a:solidFill>
              </a:rPr>
              <a:t> S-NPP VIIRS SDR LUT Comparison:</a:t>
            </a:r>
            <a:br>
              <a:rPr lang="en-US" sz="3200" dirty="0" smtClean="0">
                <a:solidFill>
                  <a:srgbClr val="0000FF"/>
                </a:solidFill>
              </a:rPr>
            </a:br>
            <a:r>
              <a:rPr lang="en-US" sz="3200" dirty="0" smtClean="0">
                <a:solidFill>
                  <a:srgbClr val="0000FF"/>
                </a:solidFill>
              </a:rPr>
              <a:t>VIIRS-SDR-EBBT-LUT</a:t>
            </a:r>
          </a:p>
          <a:p>
            <a:endParaRPr lang="en-US" sz="3200" dirty="0" smtClean="0">
              <a:solidFill>
                <a:srgbClr val="0000FF"/>
              </a:solidFill>
            </a:endParaRPr>
          </a:p>
          <a:p>
            <a:r>
              <a:rPr lang="en-US" sz="4400" dirty="0" smtClean="0">
                <a:solidFill>
                  <a:srgbClr val="0000FF"/>
                </a:solidFill>
              </a:rPr>
              <a:t>           </a:t>
            </a:r>
            <a:r>
              <a:rPr lang="en-US" sz="2200" dirty="0" err="1" smtClean="0">
                <a:solidFill>
                  <a:srgbClr val="0000FF"/>
                </a:solidFill>
              </a:rPr>
              <a:t>Zhuo</a:t>
            </a:r>
            <a:r>
              <a:rPr lang="en-US" sz="2200" dirty="0" smtClean="0">
                <a:solidFill>
                  <a:srgbClr val="0000FF"/>
                </a:solidFill>
              </a:rPr>
              <a:t> (Julie) Wang</a:t>
            </a:r>
            <a:r>
              <a:rPr lang="en-US" sz="2200" baseline="30000" dirty="0" smtClean="0">
                <a:solidFill>
                  <a:srgbClr val="0000FF"/>
                </a:solidFill>
              </a:rPr>
              <a:t>1,2</a:t>
            </a:r>
            <a:r>
              <a:rPr lang="en-US" sz="2200" dirty="0" smtClean="0">
                <a:solidFill>
                  <a:srgbClr val="0000FF"/>
                </a:solidFill>
              </a:rPr>
              <a:t> and </a:t>
            </a:r>
            <a:r>
              <a:rPr lang="en-US" sz="2200" dirty="0" err="1" smtClean="0">
                <a:solidFill>
                  <a:srgbClr val="0000FF"/>
                </a:solidFill>
              </a:rPr>
              <a:t>Changyong</a:t>
            </a:r>
            <a:r>
              <a:rPr lang="en-US" sz="2200" dirty="0" smtClean="0">
                <a:solidFill>
                  <a:srgbClr val="0000FF"/>
                </a:solidFill>
              </a:rPr>
              <a:t> Cao</a:t>
            </a:r>
            <a:r>
              <a:rPr lang="en-US" sz="2200" baseline="30000" dirty="0" smtClean="0">
                <a:solidFill>
                  <a:srgbClr val="0000FF"/>
                </a:solidFill>
              </a:rPr>
              <a:t>3</a:t>
            </a:r>
          </a:p>
          <a:p>
            <a:endParaRPr lang="en-US" sz="3600" dirty="0" smtClean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aseline="30000" dirty="0" smtClean="0">
                <a:solidFill>
                  <a:srgbClr val="0000FF"/>
                </a:solidFill>
              </a:rPr>
              <a:t>                           1</a:t>
            </a:r>
            <a:r>
              <a:rPr lang="en-US" sz="2000" dirty="0" smtClean="0">
                <a:solidFill>
                  <a:srgbClr val="0000FF"/>
                </a:solidFill>
              </a:rPr>
              <a:t>CICS/ESSIC, University of Maryland, College Park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aseline="30000" dirty="0" smtClean="0">
                <a:solidFill>
                  <a:srgbClr val="0000FF"/>
                </a:solidFill>
              </a:rPr>
              <a:t>                           2</a:t>
            </a:r>
            <a:r>
              <a:rPr lang="en-US" sz="2000" dirty="0" smtClean="0">
                <a:solidFill>
                  <a:srgbClr val="0000FF"/>
                </a:solidFill>
              </a:rPr>
              <a:t>NOAA/NESDIS/STAR Affiliate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aseline="30000" smtClean="0">
                <a:solidFill>
                  <a:srgbClr val="0000FF"/>
                </a:solidFill>
              </a:rPr>
              <a:t>                           3</a:t>
            </a:r>
            <a:r>
              <a:rPr lang="en-US" sz="200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NOAA/NESDIS/STAR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>
                <a:solidFill>
                  <a:srgbClr val="0000FF"/>
                </a:solidFill>
              </a:rPr>
              <a:t>                                                  October 6, 2015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diff_EBBT_I4_M16_SNPP_J1_MX8_5_7b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152144"/>
            <a:ext cx="4279392" cy="57058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228600"/>
            <a:ext cx="6786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Difference J1</a:t>
            </a:r>
            <a:r>
              <a:rPr lang="en-US" sz="2800" dirty="0" smtClean="0">
                <a:sym typeface="Symbol"/>
              </a:rPr>
              <a:t></a:t>
            </a:r>
            <a:r>
              <a:rPr lang="en-US" sz="2800" dirty="0" smtClean="0"/>
              <a:t>SNPP (Mx8.10) for 7 TEB bands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457200" y="1371600"/>
            <a:ext cx="419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err="1" smtClean="0"/>
              <a:t>Mx</a:t>
            </a:r>
            <a:r>
              <a:rPr lang="en-US" sz="2000" dirty="0" smtClean="0"/>
              <a:t> 8.10 has similar radiance difference patterns as Mx8.5.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In M13, the largest radiance difference is 0.55 W/m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-</a:t>
            </a:r>
            <a:r>
              <a:rPr lang="en-US" sz="2000" dirty="0" smtClean="0">
                <a:sym typeface="Symbol"/>
              </a:rPr>
              <a:t>m-</a:t>
            </a:r>
            <a:r>
              <a:rPr lang="en-US" sz="2000" dirty="0" err="1" smtClean="0">
                <a:sym typeface="Symbol"/>
              </a:rPr>
              <a:t>Sr</a:t>
            </a:r>
            <a:r>
              <a:rPr lang="en-US" sz="2000" dirty="0" smtClean="0">
                <a:sym typeface="Symbol"/>
              </a:rPr>
              <a:t> </a:t>
            </a:r>
          </a:p>
          <a:p>
            <a:r>
              <a:rPr lang="en-US" sz="2000" dirty="0" smtClean="0"/>
              <a:t>at around 600K.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At high temperature, I5, M15 and M16 have larger radiance than I4, M12, and M14.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difference may caused by different Spectral Response Function</a:t>
            </a:r>
          </a:p>
          <a:p>
            <a:r>
              <a:rPr lang="en-US" sz="2000" dirty="0" smtClean="0"/>
              <a:t> (SRF) between SNPP and J1 VIIRS.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28800" y="1"/>
            <a:ext cx="5257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Radiance to Effective Blackbody Temperature (EBBT)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066800"/>
            <a:ext cx="8686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S-NPP (Mx8.5): </a:t>
            </a:r>
          </a:p>
          <a:p>
            <a:r>
              <a:rPr lang="en-US" sz="2000" dirty="0" smtClean="0"/>
              <a:t>55142d8e-0ccb5-9d9b6c03-b39d7d36.VIIRS-SDR-EBBT-LUT_J01_</a:t>
            </a:r>
          </a:p>
          <a:p>
            <a:r>
              <a:rPr lang="en-US" sz="2000" dirty="0" smtClean="0"/>
              <a:t>20020101010000Z_20020101010000Z_ee00000000000000Z_PS-1-D-NPP-2-PE-_adv-_ops_all-_all.bin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00FF"/>
                </a:solidFill>
              </a:rPr>
              <a:t>JPSS-1 (Mx8.5):</a:t>
            </a:r>
          </a:p>
          <a:p>
            <a:r>
              <a:rPr lang="en-US" sz="2000" dirty="0" smtClean="0"/>
              <a:t>VIIRS-SDR-EBBT-LUT_j01_20150724000000Z_20150724000000Z_</a:t>
            </a:r>
          </a:p>
          <a:p>
            <a:r>
              <a:rPr lang="en-US" sz="2000" dirty="0" smtClean="0"/>
              <a:t>ee00000000000000Z_PS-v1-mx8-5-BE-PE-_all-_dev_all-_all.bin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00FF"/>
                </a:solidFill>
              </a:rPr>
              <a:t>S-NPP (Mx8.10): </a:t>
            </a:r>
          </a:p>
          <a:p>
            <a:r>
              <a:rPr lang="en-US" sz="2000" dirty="0" smtClean="0"/>
              <a:t>550bf6c5-4852d-9b9deadd-f0ae016f.VIIRS-SDR-EBBT-LUT_npp_</a:t>
            </a:r>
          </a:p>
          <a:p>
            <a:r>
              <a:rPr lang="en-US" sz="2000" dirty="0" smtClean="0"/>
              <a:t>20150227000000Z_20150511000000Z_ee00000000000000Z_PS-1-O-CCR-15-2321-JPSS-DPA-002-PE_noaa_all_all-_all.bin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0000FF"/>
                </a:solidFill>
              </a:rPr>
              <a:t>JPSS-1 (Mx8.10):</a:t>
            </a:r>
          </a:p>
          <a:p>
            <a:r>
              <a:rPr lang="en-US" sz="2000" dirty="0" smtClean="0"/>
              <a:t>VIIRS-SDR-EBBT-LUT_j01_20150724000000Z_20150724000000Z_ee00000000000000Z_PS-v1-mx8-10-BE-PE-_all-_dev_all-_all.bin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6800" y="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VIIRS Radiance to Effective Blackbody Temperature (EBBT) LUT  </a:t>
            </a:r>
            <a:endParaRPr lang="en-US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143000"/>
            <a:ext cx="8407711" cy="542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ABD6-B127-481B-A451-E4D249D4E841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8543636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524000" y="0"/>
            <a:ext cx="5943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VIIRS Radiance to Effective Blackbody Temperature (EBBT) LUT  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diff_EBBT_I4_M16_SNPP_J1_MX8_5_7b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152144"/>
            <a:ext cx="4279392" cy="570585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11531" y="0"/>
            <a:ext cx="629371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J1 and SNPP Mx8.5 Radiance Comparison </a:t>
            </a:r>
          </a:p>
          <a:p>
            <a:pPr algn="ctr"/>
            <a:r>
              <a:rPr lang="en-US" sz="2800" dirty="0" smtClean="0"/>
              <a:t>for 7 TEB bands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28600" y="1524000"/>
            <a:ext cx="4800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200" dirty="0" smtClean="0"/>
              <a:t>Top panel: I4, I5, M12, M14, M15, M16</a:t>
            </a:r>
          </a:p>
          <a:p>
            <a:r>
              <a:rPr lang="en-US" sz="2200" dirty="0" smtClean="0"/>
              <a:t>   Bottom panel: M13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Radiance vs. Temperatures lines from SNPP and J1 Mx8.5 are almost overlapped.</a:t>
            </a:r>
          </a:p>
          <a:p>
            <a:pPr>
              <a:buFont typeface="Arial" pitchFamily="34" charset="0"/>
              <a:buChar char="•"/>
            </a:pPr>
            <a:endParaRPr lang="en-US" sz="2200" dirty="0" smtClean="0"/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  The following bands have similar radiance and temp ranges: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  I4 and M12 (smallest radiance) 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  I5, M14, M15, and M16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  M13 (largest radiance)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Picture 4" descr="diff_EBBT_I4_M16_SNPP_J1_MX8_5_7b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152144"/>
            <a:ext cx="4279392" cy="57058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80229" y="0"/>
            <a:ext cx="64764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J1 and SNPP Mx8.10 Radiance Comparison </a:t>
            </a:r>
          </a:p>
          <a:p>
            <a:pPr algn="ctr"/>
            <a:r>
              <a:rPr lang="en-US" sz="2800" dirty="0" smtClean="0"/>
              <a:t>for 7 TEB bands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228600" y="160020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Mx8.10 LUT has wider temperature and </a:t>
            </a:r>
          </a:p>
          <a:p>
            <a:r>
              <a:rPr lang="en-US" sz="2000" dirty="0" smtClean="0"/>
              <a:t> radiance ranges than Mx8.5. 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Radiance vs. Temperatures lines from SNPP and J1 are almost overlapped.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lines in bands I5, M14, M15, and M16 become more diverge.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I4 and M12 still have the smallest radiance, and M13 has the largest </a:t>
            </a:r>
          </a:p>
          <a:p>
            <a:r>
              <a:rPr lang="en-US" sz="2000" dirty="0" smtClean="0"/>
              <a:t> radiance.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Slide Number Placeholder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16B81E-0E4A-48FD-B5DB-F23E57C9C63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76400" y="228600"/>
            <a:ext cx="5931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Ratio J1/SNPP for Mx8.5 in 7 TEB bands</a:t>
            </a:r>
            <a:endParaRPr lang="en-US" sz="2800" dirty="0"/>
          </a:p>
        </p:txBody>
      </p:sp>
      <p:pic>
        <p:nvPicPr>
          <p:cNvPr id="5" name="Picture 4" descr="viirs_EBBT_I4_M16_SNPP_J1_MX8_10_7bands_Rat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4448" y="1219200"/>
            <a:ext cx="5559552" cy="49997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4800" y="1447800"/>
            <a:ext cx="35052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At low T, the ratio is large because the radiance is very small.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r>
              <a:rPr lang="en-US" sz="2000" dirty="0" smtClean="0"/>
              <a:t>e.g., for M12, </a:t>
            </a:r>
          </a:p>
          <a:p>
            <a:r>
              <a:rPr lang="en-US" sz="2000" dirty="0" smtClean="0"/>
              <a:t>when Temp=140.00295 K, </a:t>
            </a:r>
          </a:p>
          <a:p>
            <a:r>
              <a:rPr lang="en-US" sz="2000" dirty="0" err="1" smtClean="0"/>
              <a:t>Rad</a:t>
            </a:r>
            <a:r>
              <a:rPr lang="en-US" sz="2000" dirty="0" smtClean="0"/>
              <a:t> _SNPP=1.6135000e-07</a:t>
            </a:r>
          </a:p>
          <a:p>
            <a:r>
              <a:rPr lang="en-US" sz="2000" dirty="0" smtClean="0"/>
              <a:t>Rad_J1=1.5960000e-07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At low T,  J1 has smaller radiance than SNPP for most bands except for M13.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M13 has the largest ratio values.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06843" y="228600"/>
            <a:ext cx="6114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Ratio J1/SNPP for Mx8.10 in 7 TEB bands</a:t>
            </a:r>
            <a:endParaRPr lang="en-US" sz="2800" dirty="0"/>
          </a:p>
        </p:txBody>
      </p:sp>
      <p:pic>
        <p:nvPicPr>
          <p:cNvPr id="4" name="Picture 3" descr="viirs_EBBT_I4_M16_SNPP_J1_MX8_10_7bands_Rat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4448" y="1219200"/>
            <a:ext cx="5559552" cy="49997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" y="1447800"/>
            <a:ext cx="36576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The ratio becomes  monotonic </a:t>
            </a:r>
          </a:p>
          <a:p>
            <a:r>
              <a:rPr lang="en-US" sz="2000" dirty="0" smtClean="0"/>
              <a:t>function for all bands in Mx8.10.  </a:t>
            </a:r>
          </a:p>
          <a:p>
            <a:r>
              <a:rPr lang="en-US" sz="2000" dirty="0" smtClean="0"/>
              <a:t>It should be more reasonable.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The ratios in M15 and M16 have converse pattern. 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At the very T, J1 has smaller radiance than SNPP for I4 and M15, but J1 has larger radiance for other bands.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B81E-0E4A-48FD-B5DB-F23E57C9C638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3" name="Picture 2" descr="diff_EBBT_I4_M16_SNPP_J1_MX8_5_7ban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152144"/>
            <a:ext cx="4279392" cy="57058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228600"/>
            <a:ext cx="6603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Difference J1</a:t>
            </a:r>
            <a:r>
              <a:rPr lang="en-US" sz="2800" dirty="0" smtClean="0">
                <a:sym typeface="Symbol"/>
              </a:rPr>
              <a:t></a:t>
            </a:r>
            <a:r>
              <a:rPr lang="en-US" sz="2800" dirty="0" smtClean="0"/>
              <a:t>SNPP (Mx8.5) for 7 TEB bands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04800" y="1295400"/>
            <a:ext cx="4594528" cy="40934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sz="2000" dirty="0" smtClean="0"/>
              <a:t>Top panel: I4, I5, M12, M14, M15, M16</a:t>
            </a:r>
          </a:p>
          <a:p>
            <a:r>
              <a:rPr lang="en-US" sz="2000" dirty="0" smtClean="0"/>
              <a:t>  Bottom panel: M13</a:t>
            </a:r>
          </a:p>
          <a:p>
            <a:r>
              <a:rPr lang="en-US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 The radiance difference is a monotonic </a:t>
            </a:r>
          </a:p>
          <a:p>
            <a:r>
              <a:rPr lang="en-US" sz="2000" dirty="0" smtClean="0"/>
              <a:t>function for most TEB bands except for </a:t>
            </a:r>
          </a:p>
          <a:p>
            <a:r>
              <a:rPr lang="en-US" sz="2000" dirty="0" smtClean="0"/>
              <a:t>M13. 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The absolute radiance difference is large </a:t>
            </a:r>
          </a:p>
          <a:p>
            <a:r>
              <a:rPr lang="en-US" sz="2000" dirty="0" smtClean="0"/>
              <a:t> at high T.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At high T, J1 has smaller radiance than </a:t>
            </a:r>
          </a:p>
          <a:p>
            <a:r>
              <a:rPr lang="en-US" sz="2000" dirty="0" smtClean="0"/>
              <a:t>SNPP in M14 and M16, but has larger </a:t>
            </a:r>
          </a:p>
          <a:p>
            <a:r>
              <a:rPr lang="en-US" sz="2000" dirty="0" smtClean="0"/>
              <a:t> radiance in other TEB bands.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54946</TotalTime>
  <Words>540</Words>
  <Application>Microsoft Office PowerPoint</Application>
  <PresentationFormat>On-screen Show (4:3)</PresentationFormat>
  <Paragraphs>106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zwang</dc:creator>
  <cp:lastModifiedBy>zhuowang</cp:lastModifiedBy>
  <cp:revision>2377</cp:revision>
  <dcterms:created xsi:type="dcterms:W3CDTF">2013-01-24T19:15:13Z</dcterms:created>
  <dcterms:modified xsi:type="dcterms:W3CDTF">2015-10-07T02:17:52Z</dcterms:modified>
</cp:coreProperties>
</file>