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732" r:id="rId2"/>
    <p:sldId id="684" r:id="rId3"/>
    <p:sldId id="685" r:id="rId4"/>
    <p:sldId id="683" r:id="rId5"/>
    <p:sldId id="717" r:id="rId6"/>
    <p:sldId id="718" r:id="rId7"/>
    <p:sldId id="719" r:id="rId8"/>
    <p:sldId id="722" r:id="rId9"/>
    <p:sldId id="724" r:id="rId10"/>
    <p:sldId id="686" r:id="rId11"/>
    <p:sldId id="725" r:id="rId12"/>
    <p:sldId id="730" r:id="rId13"/>
    <p:sldId id="727" r:id="rId14"/>
    <p:sldId id="728" r:id="rId15"/>
    <p:sldId id="731" r:id="rId16"/>
    <p:sldId id="696" r:id="rId17"/>
    <p:sldId id="697" r:id="rId18"/>
    <p:sldId id="698" r:id="rId19"/>
    <p:sldId id="699" r:id="rId20"/>
    <p:sldId id="703" r:id="rId21"/>
    <p:sldId id="704" r:id="rId22"/>
    <p:sldId id="706" r:id="rId23"/>
    <p:sldId id="707" r:id="rId24"/>
    <p:sldId id="708" r:id="rId25"/>
    <p:sldId id="710" r:id="rId26"/>
    <p:sldId id="711" r:id="rId27"/>
    <p:sldId id="713" r:id="rId28"/>
    <p:sldId id="726" r:id="rId29"/>
    <p:sldId id="715" r:id="rId30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66FF"/>
    <a:srgbClr val="FF66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9406" autoAdjust="0"/>
  </p:normalViewPr>
  <p:slideViewPr>
    <p:cSldViewPr>
      <p:cViewPr>
        <p:scale>
          <a:sx n="73" d="100"/>
          <a:sy n="73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037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2"/>
            <a:ext cx="3005138" cy="46037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486F3645-1186-41A4-8938-6D178AD1889E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45"/>
            <a:ext cx="3005138" cy="46037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45"/>
            <a:ext cx="3005138" cy="46037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29D13C39-464E-4B00-AC43-222A2E717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85" tIns="46142" rIns="92285" bIns="461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7" y="0"/>
            <a:ext cx="3004820" cy="461010"/>
          </a:xfrm>
          <a:prstGeom prst="rect">
            <a:avLst/>
          </a:prstGeom>
        </p:spPr>
        <p:txBody>
          <a:bodyPr vert="horz" lIns="92285" tIns="46142" rIns="92285" bIns="46142" rtlCol="0"/>
          <a:lstStyle>
            <a:lvl1pPr algn="r">
              <a:defRPr sz="1200"/>
            </a:lvl1pPr>
          </a:lstStyle>
          <a:p>
            <a:fld id="{96AD89A2-97BB-4426-A35B-8E2C51664A5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2" rIns="92285" bIns="461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285" tIns="46142" rIns="92285" bIns="461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85" tIns="46142" rIns="92285" bIns="461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7" y="8757590"/>
            <a:ext cx="3004820" cy="461010"/>
          </a:xfrm>
          <a:prstGeom prst="rect">
            <a:avLst/>
          </a:prstGeom>
        </p:spPr>
        <p:txBody>
          <a:bodyPr vert="horz" lIns="92285" tIns="46142" rIns="92285" bIns="46142" rtlCol="0" anchor="b"/>
          <a:lstStyle>
            <a:lvl1pPr algn="r">
              <a:defRPr sz="1200"/>
            </a:lvl1pPr>
          </a:lstStyle>
          <a:p>
            <a:fld id="{AD9FDA3C-A703-4FD0-A954-0B768ECB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BDC8-1F60-4143-BB20-DA95F5AF511E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5D2C-2A28-40B5-82F9-3F24F2133E2F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CC7B-2ED8-4A31-8623-6CCC56425033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0A28-6069-45B2-AAEC-3CB0B307C06A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8912-1CE4-4569-A963-010FD94D05F5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03A7-A075-4D7C-8FB7-2AF0A6D5E5F9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85CB-49BD-49FB-9146-C39EA08470F3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A82B-3213-4436-94B1-6025ED417809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1066800"/>
            <a:chOff x="0" y="0"/>
            <a:chExt cx="9144000" cy="10668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0668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0" y="1066800"/>
              <a:ext cx="9144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04315" y="152401"/>
              <a:ext cx="76348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" rotWithShape="0">
                <a:prstClr val="black">
                  <a:alpha val="43000"/>
                </a:prstClr>
              </a:outerShdw>
            </a:effectLst>
          </p:spPr>
        </p:pic>
        <p:pic>
          <p:nvPicPr>
            <p:cNvPr id="9" name="Picture 39" descr="NOAA-NESDI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45779"/>
              <a:ext cx="762000" cy="768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424-FE89-4EB8-8062-0FA31320C26E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45B3-5CC2-4FD5-9339-7DDD713CBE9E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0BBD-30F3-4864-881F-B7DC1DBBEEFE}" type="datetime1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7ABD6-B127-481B-A451-E4D249D4E8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1066800"/>
            <a:chOff x="0" y="0"/>
            <a:chExt cx="9144000" cy="10668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0668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1066800"/>
              <a:ext cx="9144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04315" y="152401"/>
              <a:ext cx="76348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" rotWithShape="0">
                <a:prstClr val="black">
                  <a:alpha val="43000"/>
                </a:prstClr>
              </a:outerShdw>
            </a:effectLst>
          </p:spPr>
        </p:pic>
        <p:pic>
          <p:nvPicPr>
            <p:cNvPr id="11" name="Picture 39" descr="NOAA-NESDIS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6200" y="145779"/>
              <a:ext cx="762000" cy="768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ABD6-B127-481B-A451-E4D249D4E8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/>
        </p:nvSpPr>
        <p:spPr>
          <a:xfrm>
            <a:off x="6400800" y="5670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618571" y="1371600"/>
            <a:ext cx="7646580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JPSS-1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S-NPP VIIRS SDR LUT Comparison: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VIIRS-SDR-DELTA-C-LUT</a:t>
            </a:r>
          </a:p>
          <a:p>
            <a:endParaRPr lang="en-US" sz="3200" dirty="0" smtClean="0">
              <a:solidFill>
                <a:srgbClr val="0000FF"/>
              </a:solidFill>
            </a:endParaRPr>
          </a:p>
          <a:p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4400" dirty="0" smtClean="0">
                <a:solidFill>
                  <a:srgbClr val="0000FF"/>
                </a:solidFill>
              </a:rPr>
              <a:t>   </a:t>
            </a:r>
            <a:r>
              <a:rPr lang="en-US" sz="2200" dirty="0" err="1" smtClean="0">
                <a:solidFill>
                  <a:srgbClr val="0000FF"/>
                </a:solidFill>
              </a:rPr>
              <a:t>Zhuo</a:t>
            </a:r>
            <a:r>
              <a:rPr lang="en-US" sz="2200" dirty="0" smtClean="0">
                <a:solidFill>
                  <a:srgbClr val="0000FF"/>
                </a:solidFill>
              </a:rPr>
              <a:t> (Julie) Wang</a:t>
            </a:r>
            <a:r>
              <a:rPr lang="en-US" sz="2200" baseline="30000" dirty="0" smtClean="0">
                <a:solidFill>
                  <a:srgbClr val="0000FF"/>
                </a:solidFill>
              </a:rPr>
              <a:t>1,2</a:t>
            </a:r>
            <a:r>
              <a:rPr lang="en-US" sz="2200" dirty="0" smtClean="0">
                <a:solidFill>
                  <a:srgbClr val="0000FF"/>
                </a:solidFill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</a:rPr>
              <a:t>Changyong</a:t>
            </a:r>
            <a:r>
              <a:rPr lang="en-US" sz="2200" dirty="0" smtClean="0">
                <a:solidFill>
                  <a:srgbClr val="0000FF"/>
                </a:solidFill>
              </a:rPr>
              <a:t> Cao</a:t>
            </a:r>
            <a:r>
              <a:rPr lang="en-US" sz="2200" baseline="30000" dirty="0" smtClean="0">
                <a:solidFill>
                  <a:srgbClr val="0000FF"/>
                </a:solidFill>
              </a:rPr>
              <a:t>3</a:t>
            </a:r>
            <a:r>
              <a:rPr lang="en-US" sz="2200" dirty="0" smtClean="0">
                <a:solidFill>
                  <a:srgbClr val="0000FF"/>
                </a:solidFill>
              </a:rPr>
              <a:t>, and </a:t>
            </a:r>
            <a:r>
              <a:rPr lang="en-US" sz="2200" dirty="0" err="1" smtClean="0">
                <a:solidFill>
                  <a:srgbClr val="0000FF"/>
                </a:solidFill>
              </a:rPr>
              <a:t>Slawomir</a:t>
            </a:r>
            <a:r>
              <a:rPr lang="en-US" sz="2200" dirty="0" smtClean="0">
                <a:solidFill>
                  <a:srgbClr val="0000FF"/>
                </a:solidFill>
              </a:rPr>
              <a:t> Blonski</a:t>
            </a:r>
            <a:r>
              <a:rPr lang="en-US" sz="2200" baseline="30000" dirty="0" smtClean="0">
                <a:solidFill>
                  <a:srgbClr val="0000FF"/>
                </a:solidFill>
              </a:rPr>
              <a:t>1,2</a:t>
            </a:r>
          </a:p>
          <a:p>
            <a:endParaRPr lang="en-US" sz="22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aseline="30000" dirty="0" smtClean="0">
                <a:solidFill>
                  <a:srgbClr val="0000FF"/>
                </a:solidFill>
              </a:rPr>
              <a:t>                           1</a:t>
            </a:r>
            <a:r>
              <a:rPr lang="en-US" sz="2000" dirty="0" smtClean="0">
                <a:solidFill>
                  <a:srgbClr val="0000FF"/>
                </a:solidFill>
              </a:rPr>
              <a:t>CICS/ESSIC, University of Maryland, College Park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aseline="30000" dirty="0" smtClean="0">
                <a:solidFill>
                  <a:srgbClr val="0000FF"/>
                </a:solidFill>
              </a:rPr>
              <a:t>                           2</a:t>
            </a:r>
            <a:r>
              <a:rPr lang="en-US" sz="2000" dirty="0" smtClean="0">
                <a:solidFill>
                  <a:srgbClr val="0000FF"/>
                </a:solidFill>
              </a:rPr>
              <a:t>NOAA/NESDIS/STAR Affiliate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aseline="30000" dirty="0" smtClean="0">
                <a:solidFill>
                  <a:srgbClr val="0000FF"/>
                </a:solidFill>
              </a:rPr>
              <a:t>                           3</a:t>
            </a:r>
            <a:r>
              <a:rPr lang="en-US" sz="2000" dirty="0" smtClean="0">
                <a:solidFill>
                  <a:srgbClr val="0000FF"/>
                </a:solidFill>
              </a:rPr>
              <a:t> NOAA/NESDIS/STAR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                                                  October 6, 2015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1600200"/>
            <a:ext cx="9144000" cy="4078732"/>
            <a:chOff x="0" y="1752600"/>
            <a:chExt cx="9144000" cy="4078732"/>
          </a:xfrm>
        </p:grpSpPr>
        <p:pic>
          <p:nvPicPr>
            <p:cNvPr id="3" name="Picture 2" descr="Delta_C0_I4_Det1_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52600"/>
              <a:ext cx="4535424" cy="4078732"/>
            </a:xfrm>
            <a:prstGeom prst="rect">
              <a:avLst/>
            </a:prstGeom>
          </p:spPr>
        </p:pic>
        <p:pic>
          <p:nvPicPr>
            <p:cNvPr id="4" name="Picture 3" descr="Delta_C_C0_I4_Det9_1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8576" y="1752600"/>
              <a:ext cx="4535424" cy="407873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981200" y="152400"/>
            <a:ext cx="4931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Thermistors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Band I4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(Detectors 1-16)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45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Detectors 1-8                                                            Detectors 9-16</a:t>
            </a:r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715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For 25 </a:t>
            </a:r>
            <a:r>
              <a:rPr lang="en-US" dirty="0" err="1" smtClean="0"/>
              <a:t>thermoistors</a:t>
            </a:r>
            <a:r>
              <a:rPr lang="en-US" dirty="0" smtClean="0"/>
              <a:t>, </a:t>
            </a:r>
            <a:r>
              <a:rPr lang="en-US" dirty="0" err="1" smtClean="0"/>
              <a:t>Telec</a:t>
            </a:r>
            <a:r>
              <a:rPr lang="en-US" dirty="0" smtClean="0"/>
              <a:t> is faster moving dimension, </a:t>
            </a:r>
            <a:r>
              <a:rPr lang="en-US" dirty="0" err="1" smtClean="0"/>
              <a:t>Tdet</a:t>
            </a:r>
            <a:r>
              <a:rPr lang="en-US" dirty="0" smtClean="0"/>
              <a:t> is slow moving dimension.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SNPP, C0 depends on </a:t>
            </a:r>
            <a:r>
              <a:rPr lang="en-US" dirty="0" err="1" smtClean="0"/>
              <a:t>Tdet</a:t>
            </a:r>
            <a:r>
              <a:rPr lang="en-US" dirty="0" smtClean="0"/>
              <a:t> much more than on </a:t>
            </a:r>
            <a:r>
              <a:rPr lang="en-US" dirty="0" err="1" smtClean="0"/>
              <a:t>Telec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J1, C0 depends on both </a:t>
            </a:r>
            <a:r>
              <a:rPr lang="en-US" dirty="0" err="1" smtClean="0"/>
              <a:t>Tdet</a:t>
            </a:r>
            <a:r>
              <a:rPr lang="en-US" dirty="0" smtClean="0"/>
              <a:t> and Tele, and it changes with </a:t>
            </a:r>
            <a:r>
              <a:rPr lang="en-US" dirty="0" err="1" smtClean="0"/>
              <a:t>Telec</a:t>
            </a:r>
            <a:r>
              <a:rPr lang="en-US" dirty="0" smtClean="0"/>
              <a:t> faster.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905000"/>
            <a:ext cx="9144000" cy="4078732"/>
            <a:chOff x="0" y="2209800"/>
            <a:chExt cx="9144000" cy="4078732"/>
          </a:xfrm>
        </p:grpSpPr>
        <p:pic>
          <p:nvPicPr>
            <p:cNvPr id="5" name="Picture 4" descr="Delta_C0_I4_Det1_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09800"/>
              <a:ext cx="4535424" cy="4078732"/>
            </a:xfrm>
            <a:prstGeom prst="rect">
              <a:avLst/>
            </a:prstGeom>
          </p:spPr>
        </p:pic>
        <p:pic>
          <p:nvPicPr>
            <p:cNvPr id="6" name="Picture 5" descr="Delta_C_C0_I4_Det9_1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8576" y="2209800"/>
              <a:ext cx="4535424" cy="407873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133600" y="0"/>
            <a:ext cx="4931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Thermistors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Band I4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(Detectors 17-32)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219200"/>
            <a:ext cx="745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Detectors 17-24                                                      Detectors 25-32</a:t>
            </a:r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096000"/>
            <a:ext cx="6096000" cy="38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C0 changes for different detectors. Not linearly changed.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28600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C1 and C2 in Band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I4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457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C1                                                                               C2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1905000"/>
            <a:ext cx="9144000" cy="4078732"/>
            <a:chOff x="0" y="2209800"/>
            <a:chExt cx="9144000" cy="4078732"/>
          </a:xfrm>
        </p:grpSpPr>
        <p:pic>
          <p:nvPicPr>
            <p:cNvPr id="5" name="Picture 4" descr="Delta_C0_I4_Det1_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09800"/>
              <a:ext cx="4535424" cy="4078732"/>
            </a:xfrm>
            <a:prstGeom prst="rect">
              <a:avLst/>
            </a:prstGeom>
          </p:spPr>
        </p:pic>
        <p:pic>
          <p:nvPicPr>
            <p:cNvPr id="9" name="Picture 8" descr="Delta_C0_I4_Det1_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8576" y="2209800"/>
              <a:ext cx="4535424" cy="407873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04800" y="5943600"/>
            <a:ext cx="509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J1 and SNPP have similar pattern for C1.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C2 in J1 depends on </a:t>
            </a:r>
            <a:r>
              <a:rPr lang="en-US" dirty="0" err="1" smtClean="0"/>
              <a:t>Telec</a:t>
            </a:r>
            <a:r>
              <a:rPr lang="en-US" dirty="0" smtClean="0"/>
              <a:t> much more than in SNPP.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066800"/>
          <a:ext cx="7619997" cy="5638792"/>
        </p:xfrm>
        <a:graphic>
          <a:graphicData uri="http://schemas.openxmlformats.org/drawingml/2006/table">
            <a:tbl>
              <a:tblPr/>
              <a:tblGrid>
                <a:gridCol w="845869"/>
                <a:gridCol w="848257"/>
                <a:gridCol w="845869"/>
                <a:gridCol w="846667"/>
                <a:gridCol w="846667"/>
                <a:gridCol w="846667"/>
                <a:gridCol w="846667"/>
                <a:gridCol w="846667"/>
                <a:gridCol w="846667"/>
              </a:tblGrid>
              <a:tr h="487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I5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M12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M13 (Low Gain)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M13 (High Gain)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M14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M15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M16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0.0008981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0.0117500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0.0017413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0.0009623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2.1089302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0.0130577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0.0064297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0.0047843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0.0005223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0.0056674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0.0006470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0.0009681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2.2734311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0.0102190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0.0073756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0.0019073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0.0005659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0.0066588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0.0004713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0.0010944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2.1316698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0.0087228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0.0079237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0.0068979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0.0007779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0.0042745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0.0005871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0.0006532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2.1512191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0.0133666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0.0127096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0.0058998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5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0.0010081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0.0149339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0.0007984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0.0011273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2.0420304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0.0134143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0.0073589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0.0050876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0.0008374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0.0080666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0.0005695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0.0004133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1.9660438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0.0145268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0.0070410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0.0030882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7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0.0009393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0.0125657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0.0006891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0.0007534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2.0416216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0.0120132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0.0073081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0.0060487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0.0008284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0.0109916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0.0004000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0.0010614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2.0706121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0.0161928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0.0046466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0.0047131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9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0.0008357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0.0061672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0.0008580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0.0010552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1.9441093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0.0093559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0.0047175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0.0065376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10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0.0005270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0.0049645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0.0008651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0.0006363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2.0315952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0.0155979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0.0103224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0.0048502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11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0.0007880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0.0093851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0.0012113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0.0009745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2.0836038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0.0088616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0.0086322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0.0050515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12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0.0006457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0.0019894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0.0006750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0.0005016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2.0812533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0.0100192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0.0064867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0.0073298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13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0.0011106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0.0110449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0.0006067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0.0008444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2.1811591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0.0098007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0.0043259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0.0035169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14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0.0006406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0.0087720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0.0005748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0.0008866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2.2776978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0.0099278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0.0078472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0.0033306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15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0.0009148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0.0038038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0.0003694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0.0008426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2.2804623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0.0097738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0.0062920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0.0046352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16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0.0011528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0.0071842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0.0005722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0.0008501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2.2728458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0.0098672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0.0067555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0.0058064</a:t>
                      </a:r>
                    </a:p>
                  </a:txBody>
                  <a:tcPr marL="44670" marR="4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27593" y="152400"/>
            <a:ext cx="6734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Table 1. Max absolute difference in C0 (J1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SNPP)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for electronic side 0 and HAM A in 7 thermal bands (detectors 1-16).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90800" y="1143000"/>
          <a:ext cx="3200400" cy="5410792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</a:tblGrid>
              <a:tr h="209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I4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I5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17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0.0008114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0.0223265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18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0.0006341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0.0113071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19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0.0007757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0.0101328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20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0.0005631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0.0088899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21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0.0006178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0.0088062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22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0.0003975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0.0095467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23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0.0009523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0.0139569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24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0.0008636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0.0094625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25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0.0008249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0.0073471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26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0.0006556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0.0064393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27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0.0008340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0.0097484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28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0.0007251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0.0109196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29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0.0007345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0.0082833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30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0.0009879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0.0102638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31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0.0011451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0.0075847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+mn-lt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 32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0.0010215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0.0059973</a:t>
                      </a: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152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ea typeface="Calibri" pitchFamily="34" charset="0"/>
                <a:cs typeface="Times New Roman" pitchFamily="18" charset="0"/>
              </a:rPr>
              <a:t>Table 2. Max absolute difference in C0 between SNPP and J1 (J1</a:t>
            </a:r>
            <a:r>
              <a:rPr lang="en-US" b="1" dirty="0" smtClean="0"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b="1" dirty="0" smtClean="0">
                <a:ea typeface="Calibri" pitchFamily="34" charset="0"/>
                <a:cs typeface="Times New Roman" pitchFamily="18" charset="0"/>
              </a:rPr>
              <a:t>SNPP)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ea typeface="Calibri" pitchFamily="34" charset="0"/>
                <a:cs typeface="Times New Roman" pitchFamily="18" charset="0"/>
              </a:rPr>
              <a:t>for electronic side 0 and HAM A in 7 thermal bands (detectors 71-32). </a:t>
            </a:r>
            <a:endParaRPr lang="en-US" b="1" dirty="0" smtClean="0"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2667000"/>
            <a:ext cx="2442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Backup Slides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Delta_C0_I4_Det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535424" cy="4078732"/>
          </a:xfrm>
          <a:prstGeom prst="rect">
            <a:avLst/>
          </a:prstGeom>
        </p:spPr>
      </p:pic>
      <p:pic>
        <p:nvPicPr>
          <p:cNvPr id="6" name="Picture 5" descr="Delta_C_C0_I4_Det9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2209800"/>
            <a:ext cx="4535424" cy="4078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22860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C0 in Band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M13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219200"/>
            <a:ext cx="7457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Low Gain </a:t>
            </a:r>
            <a:r>
              <a:rPr lang="en-US" dirty="0" smtClean="0"/>
              <a:t>                                                               High Gain</a:t>
            </a:r>
          </a:p>
          <a:p>
            <a:endParaRPr lang="en-US" dirty="0" smtClean="0"/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Delta_C0_I4_Det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535424" cy="4078732"/>
          </a:xfrm>
          <a:prstGeom prst="rect">
            <a:avLst/>
          </a:prstGeom>
        </p:spPr>
      </p:pic>
      <p:pic>
        <p:nvPicPr>
          <p:cNvPr id="6" name="Picture 5" descr="Delta_C_C0_I4_Det9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2209800"/>
            <a:ext cx="4535424" cy="4078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304800"/>
            <a:ext cx="611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C0 in Band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M14 and M15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219200"/>
            <a:ext cx="7457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M14 </a:t>
            </a:r>
            <a:r>
              <a:rPr lang="en-US" dirty="0" smtClean="0"/>
              <a:t>                                                                             M15</a:t>
            </a:r>
          </a:p>
          <a:p>
            <a:endParaRPr lang="en-US" dirty="0" smtClean="0"/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elta_C0_I4_Det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981200"/>
            <a:ext cx="5120640" cy="4605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22860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C0 in Band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M16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143000"/>
            <a:ext cx="2948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M16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S-NPP                                    J1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Delta_C0_I4_Det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535424" cy="4078732"/>
          </a:xfrm>
          <a:prstGeom prst="rect">
            <a:avLst/>
          </a:prstGeom>
        </p:spPr>
      </p:pic>
      <p:pic>
        <p:nvPicPr>
          <p:cNvPr id="6" name="Picture 5" descr="Delta_C_C0_I4_Det9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2209800"/>
            <a:ext cx="4535424" cy="4078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28600"/>
            <a:ext cx="535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C1 in Band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I4 and I5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219200"/>
            <a:ext cx="7457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I4                                                                               I5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28600"/>
            <a:ext cx="3562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VIIRS-SDR-DELTA-C-LUT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305800" cy="539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elta_C0_I4_Det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535424" cy="4078732"/>
          </a:xfrm>
          <a:prstGeom prst="rect">
            <a:avLst/>
          </a:prstGeom>
        </p:spPr>
      </p:pic>
      <p:pic>
        <p:nvPicPr>
          <p:cNvPr id="7" name="Picture 6" descr="Delta_C_C0_I4_Det9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2209800"/>
            <a:ext cx="4535424" cy="4078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228600"/>
            <a:ext cx="611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C1 in Band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M12 and M14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219200"/>
            <a:ext cx="7457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M12                                                                               M14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Delta_C0_I4_Det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535424" cy="4078732"/>
          </a:xfrm>
          <a:prstGeom prst="rect">
            <a:avLst/>
          </a:prstGeom>
        </p:spPr>
      </p:pic>
      <p:pic>
        <p:nvPicPr>
          <p:cNvPr id="8" name="Picture 7" descr="Delta_C_C0_I4_Det9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2209800"/>
            <a:ext cx="4535424" cy="4078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22860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C1 in Band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M13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219200"/>
            <a:ext cx="779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Low Gain                                                            High Gain                     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elta_C0_I4_Det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535424" cy="4078732"/>
          </a:xfrm>
          <a:prstGeom prst="rect">
            <a:avLst/>
          </a:prstGeom>
        </p:spPr>
      </p:pic>
      <p:pic>
        <p:nvPicPr>
          <p:cNvPr id="7" name="Picture 6" descr="Delta_C_C0_I4_Det9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2209800"/>
            <a:ext cx="4535424" cy="4078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228600"/>
            <a:ext cx="611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C1 in Band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M15 and M16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219200"/>
            <a:ext cx="7457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M15 </a:t>
            </a:r>
            <a:r>
              <a:rPr lang="en-US" dirty="0" smtClean="0"/>
              <a:t>                                                                             M16</a:t>
            </a:r>
          </a:p>
          <a:p>
            <a:endParaRPr lang="en-US" dirty="0" smtClean="0"/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elta_C0_I4_Det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535424" cy="4078732"/>
          </a:xfrm>
          <a:prstGeom prst="rect">
            <a:avLst/>
          </a:prstGeom>
        </p:spPr>
      </p:pic>
      <p:pic>
        <p:nvPicPr>
          <p:cNvPr id="7" name="Picture 6" descr="Delta_C_C0_I4_Det9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2209800"/>
            <a:ext cx="4535424" cy="4078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228600"/>
            <a:ext cx="535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C2 in Band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I4 and I5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219200"/>
            <a:ext cx="7457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I4                                                                               I5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elta_C0_I4_Det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535424" cy="4078732"/>
          </a:xfrm>
          <a:prstGeom prst="rect">
            <a:avLst/>
          </a:prstGeom>
        </p:spPr>
      </p:pic>
      <p:pic>
        <p:nvPicPr>
          <p:cNvPr id="7" name="Picture 6" descr="Delta_C_C0_I4_Det9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2209800"/>
            <a:ext cx="4535424" cy="4078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28600"/>
            <a:ext cx="610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C2 in Band 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 and M14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219200"/>
            <a:ext cx="7457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M12                                                                           M14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Delta_C0_I4_Det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535424" cy="4078732"/>
          </a:xfrm>
          <a:prstGeom prst="rect">
            <a:avLst/>
          </a:prstGeom>
        </p:spPr>
      </p:pic>
      <p:pic>
        <p:nvPicPr>
          <p:cNvPr id="9" name="Picture 8" descr="Delta_C_C0_I4_Det9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2209800"/>
            <a:ext cx="4535424" cy="4078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15240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C2 in Band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M13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219200"/>
            <a:ext cx="779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Low Gain                                                            High Gain                     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Delta_C0_I4_Det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535424" cy="4078732"/>
          </a:xfrm>
          <a:prstGeom prst="rect">
            <a:avLst/>
          </a:prstGeom>
        </p:spPr>
      </p:pic>
      <p:pic>
        <p:nvPicPr>
          <p:cNvPr id="8" name="Picture 7" descr="Delta_C_C0_I4_Det9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76" y="2209800"/>
            <a:ext cx="4535424" cy="4078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228600"/>
            <a:ext cx="611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C2 in Band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M15 and M16 for 8 Detectors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219200"/>
            <a:ext cx="7457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M15 </a:t>
            </a:r>
            <a:r>
              <a:rPr lang="en-US" dirty="0" smtClean="0"/>
              <a:t>                                                                             M16</a:t>
            </a:r>
          </a:p>
          <a:p>
            <a:endParaRPr lang="en-US" dirty="0" smtClean="0"/>
          </a:p>
          <a:p>
            <a:r>
              <a:rPr lang="en-US" dirty="0" smtClean="0"/>
              <a:t>  S-NPP                                    J1                                    S-NPP                                   J1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609600"/>
          <a:ext cx="7086600" cy="615376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</a:tblGrid>
              <a:tr h="14332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I4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latin typeface="Times New Roman"/>
                          <a:ea typeface="Calibri"/>
                          <a:cs typeface="Times New Roman"/>
                        </a:rPr>
                        <a:t>I5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M13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-0.0008981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0.0000564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-0.0117500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-0.0069053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-0.0009623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0.0003428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-2.1089302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-0.0763845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-0.0005223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0.0003547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-0.0056674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-0.0001570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-0.0009681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0.0001097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-2.2734311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-0.3162389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-0.0005659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-0.0001833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-0.0066588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-0.0031281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-0.0010944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-0.0003935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-2.1316698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-0.3142477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-0.0007779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0.0000542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-0.0042745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-0.0023003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-0.0006532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-0.0001067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-2.1512191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-0.2746132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-0.0010081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-0.0001695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-0.0149339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-0.0085352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-0.0011273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-0.0000949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-2.0420304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-0.1962058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6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-0.0008374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0.0002186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-0.0080666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-0.0021213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-0.0004133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0.0001957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-1.9660438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-0.1699915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7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-0.0009393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-0.0000128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-0.0125657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-0.0066275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-0.0007534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0.0004247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-2.0416216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-0.2238944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8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-0.0008284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0.0004814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-0.0109916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-0.0060828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-0.0010614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-0.0000226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-2.0706121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-0.2274314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-0.0008357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-0.0000752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-0.0061672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0.0015801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-0.0010552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0.0001521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-1.9441093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-0.0606544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10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-0.0005270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0.0004568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-0.0049645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0.0020757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-0.0006363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-0.0000597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-2.0315952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-0.1711044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11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-0.0007880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0.0000230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-0.0093851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-0.0004865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-0.0009745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0.0001020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-2.0836038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-0.2102577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12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-0.0006457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0.0005635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-0.0019894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-0.0001835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-0.0005016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0.0000249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-2.0812533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-0.2099506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13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-0.0011106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0.0003069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-0.0110449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-0.0096626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-0.0008444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-0.0001919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-2.1811591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-0.4090631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14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-0.0006406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0.0005028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-0.0087720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-0.0066181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-0.0008866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0.0001385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-2.2776978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-0.4044080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15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-0.0009148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0.0001193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-0.0038038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-0.0012532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-0.0008426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-0.0000698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-2.2804623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-0.4451785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16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-0.0011528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0.0002097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-0.0071842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0.0001730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-0.0008501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-0.0001133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-2.2728458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-0.4394718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00807" y="-30777"/>
            <a:ext cx="57881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3. Difference in Coefficient C0 between SNPP and J1 (J1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SNPP)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electronic side 0 and HAM A in band I4, I5, and M13 (detectors 1-16)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0" y="1219201"/>
          <a:ext cx="4876800" cy="5481504"/>
        </p:xfrm>
        <a:graphic>
          <a:graphicData uri="http://schemas.openxmlformats.org/drawingml/2006/table">
            <a:tbl>
              <a:tblPr/>
              <a:tblGrid>
                <a:gridCol w="975360"/>
                <a:gridCol w="975360"/>
                <a:gridCol w="975360"/>
                <a:gridCol w="975360"/>
                <a:gridCol w="975360"/>
              </a:tblGrid>
              <a:tr h="13973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I4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I5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17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-0.0008114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-0.0000948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-0.0223265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-0.0154280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18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-0.0005816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0.0006341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-0.0113071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-0.0073423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19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-0.0007757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0.0000839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-0.0101328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-0.0056116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20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-0.0005631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0.0001779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-0.0088899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-0.0063240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21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-0.0006178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0.0000638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-0.0088062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-0.0043557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22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-0.0003975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0.0003698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-0.0095467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-0.0064543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23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-0.0009523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0.0002247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-0.0139569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-0.0062303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24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-0.0008636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0.0008555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-0.0094625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-0.0036551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25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-0.0008249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0.0000657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-0.0073471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-0.0003788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26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-0.0006556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0.0004532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-0.0064393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0.0009065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27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-0.0008340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0.0001837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-0.0097484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-0.0047544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28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-0.0007251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0.0005388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-0.0109196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-0.0062529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29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-0.0007345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-0.0002535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-0.0082833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-0.0055653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30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-0.0009879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0.0004408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-0.0102638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-0.0065288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31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-0.0011451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0.0001462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-0.0075847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-0.0031178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32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-0.0010215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0.0006064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-0.0059973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0.0001387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286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4. Difference in Coefficient C0 between SNPP and J1 (J1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SNPP)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electronic side 0 and HAM A in band I4, I5, and M13 (detectors 17-32). </a:t>
            </a:r>
            <a:endParaRPr lang="en-US" sz="14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381000"/>
          <a:ext cx="7086603" cy="6419652"/>
        </p:xfrm>
        <a:graphic>
          <a:graphicData uri="http://schemas.openxmlformats.org/drawingml/2006/table">
            <a:tbl>
              <a:tblPr/>
              <a:tblGrid>
                <a:gridCol w="787893"/>
                <a:gridCol w="787893"/>
                <a:gridCol w="787893"/>
                <a:gridCol w="787154"/>
                <a:gridCol w="787154"/>
                <a:gridCol w="787154"/>
                <a:gridCol w="787154"/>
                <a:gridCol w="787154"/>
                <a:gridCol w="787154"/>
              </a:tblGrid>
              <a:tr h="145265">
                <a:tc rowSpan="2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M12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Calibri"/>
                          <a:cs typeface="Times New Roman"/>
                        </a:rPr>
                        <a:t>M14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0500" algn="l"/>
                          <a:tab pos="607060" algn="ctr"/>
                        </a:tabLst>
                      </a:pPr>
                      <a:r>
                        <a:rPr lang="en-US" sz="1100" b="1">
                          <a:latin typeface="Times New Roman"/>
                          <a:ea typeface="Calibri"/>
                          <a:cs typeface="Times New Roman"/>
                        </a:rPr>
                        <a:t>M15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en-US" sz="1100" b="1">
                          <a:latin typeface="Times New Roman"/>
                          <a:ea typeface="Calibri"/>
                          <a:cs typeface="Times New Roman"/>
                        </a:rPr>
                        <a:t>M16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-0.0007406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0.0017413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-0.0057729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0.0130577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-0.0064297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0.0029793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-0.0047843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-0.0012804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-0.0006470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0.0004811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-0.0071596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0.0102190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-0.0073756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0.0011472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-0.0019073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0.0008397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-0.0003183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0.0004713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-0.0087228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0.0073226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-0.0079237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-0.0008976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-0.0068979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0.0001660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-0.0001758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0.0005871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-0.0065538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0.0133666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-0.0127096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-0.0011077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-0.0058998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-0.0022497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-0.0000329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0.0007984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-0.0054288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0.0134143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-0.0073589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0.0014215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-0.0050876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-0.0000843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6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-0.0001000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0.0005695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-0.0050308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0.0145268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-0.0070410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-0.0002790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-0.0030882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-0.0000185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7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-0.0001940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0.0006891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-0.0069038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0.0120132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-0.0073081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0.0013552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-0.0060487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-0.0039426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8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-0.0000773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0.0004000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-0.0033307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0.0161928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-0.0046466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0.0011636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-0.0047131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-0.0007946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-0.0001255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0.0008580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-0.0085287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0.0093559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-0.0034894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0.0047175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-0.0065376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-0.0042357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10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-0.0001870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0.0008651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-0.0048324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0.0155979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-0.0103224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-0.0004738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-0.0048502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-0.0023077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11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-0.0003160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0.0012113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-0.0088616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0.0081636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-0.0086322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-0.0005916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-0.0050515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-0.0004978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12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-0.0002323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0.0006750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-0.0076951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0.0100192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-0.0064867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0.0009839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-0.0073298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-0.0043482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13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-0.0002880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0.0006067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-0.0098007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0.0063040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-0.0043259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0.0019500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-0.0035169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-0.0004704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14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-0.0004748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0.0005748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-0.0078729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0.0099278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-0.0078472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-0.0003934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-0.0033306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0.0005461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15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-0.0001805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0.0003694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-0.0097329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0.0097738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-0.0062920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0.0007964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-0.0046352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-0.0011453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 16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-0.0003614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0.0005722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-0.0054762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0.0098672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-0.0067555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0.0021724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-0.0058064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-0.0008853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29" marR="46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5. Difference in Coefficient C0 between SNPP and J1 (J1</a:t>
            </a:r>
            <a:r>
              <a:rPr lang="en-US" sz="12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12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SNPP)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electronic side 0 and HAM A in band M12, M14, M15 and M16. </a:t>
            </a:r>
            <a:endParaRPr lang="en-US" sz="12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28600"/>
            <a:ext cx="3562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VIIRS-SDR-DELTA-C-LUT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63034" cy="418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5486400"/>
            <a:ext cx="770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Tdet</a:t>
            </a:r>
            <a:r>
              <a:rPr lang="en-US" dirty="0" smtClean="0"/>
              <a:t> and </a:t>
            </a:r>
            <a:r>
              <a:rPr lang="en-US" dirty="0" err="1" smtClean="0"/>
              <a:t>Telec</a:t>
            </a:r>
            <a:r>
              <a:rPr lang="en-US" dirty="0" smtClean="0"/>
              <a:t> values are combined into the dimension (5×5) </a:t>
            </a:r>
          </a:p>
          <a:p>
            <a:r>
              <a:rPr lang="en-US" dirty="0" smtClean="0"/>
              <a:t>The fast moving dimension is the </a:t>
            </a:r>
            <a:r>
              <a:rPr lang="en-US" dirty="0" err="1" smtClean="0"/>
              <a:t>Telec</a:t>
            </a:r>
            <a:r>
              <a:rPr lang="en-US" dirty="0" smtClean="0"/>
              <a:t>, the slower moving dimension is the </a:t>
            </a:r>
            <a:r>
              <a:rPr lang="en-US" dirty="0" err="1" smtClean="0"/>
              <a:t>Tdet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6B81E-0E4A-48FD-B5DB-F23E57C9C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228600"/>
            <a:ext cx="3562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VIIRS-SDR-DELTA-C-LUT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33400" y="1295401"/>
            <a:ext cx="8229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Names of the compared LUT files:</a:t>
            </a:r>
          </a:p>
          <a:p>
            <a:endParaRPr lang="en-US" sz="2200" dirty="0" smtClean="0"/>
          </a:p>
          <a:p>
            <a:r>
              <a:rPr lang="en-US" sz="2200" dirty="0" smtClean="0"/>
              <a:t>S-NPP: </a:t>
            </a:r>
          </a:p>
          <a:p>
            <a:r>
              <a:rPr lang="en-US" sz="2200" dirty="0" smtClean="0"/>
              <a:t>55142d4b-5aee5-9d9b6c03-b3a25f23.VIIRS-SDR-DELTA-C-LUT_J01_</a:t>
            </a:r>
            <a:r>
              <a:rPr lang="en-US" sz="2200" dirty="0" smtClean="0">
                <a:solidFill>
                  <a:srgbClr val="0000FF"/>
                </a:solidFill>
              </a:rPr>
              <a:t>20140401000000Z</a:t>
            </a:r>
            <a:r>
              <a:rPr lang="en-US" sz="2200" dirty="0" smtClean="0"/>
              <a:t>_20140401000000Z_ee00000000000000Z_PS-1-0-CCR-14-1698-JPSS-DPA-003-PE-_adv-_ops_all-_all.bin</a:t>
            </a:r>
          </a:p>
          <a:p>
            <a:endParaRPr lang="en-US" sz="2200" dirty="0" smtClean="0"/>
          </a:p>
          <a:p>
            <a:r>
              <a:rPr lang="en-US" sz="2200" dirty="0" smtClean="0"/>
              <a:t>JPSS-1:</a:t>
            </a:r>
          </a:p>
          <a:p>
            <a:r>
              <a:rPr lang="en-US" sz="2200" dirty="0" smtClean="0"/>
              <a:t>VIIRS-SDR-DELTA-C-LUT_j01_</a:t>
            </a:r>
            <a:r>
              <a:rPr lang="en-US" sz="2200" dirty="0" smtClean="0">
                <a:solidFill>
                  <a:srgbClr val="0000FF"/>
                </a:solidFill>
              </a:rPr>
              <a:t>20150724000000Z</a:t>
            </a:r>
            <a:r>
              <a:rPr lang="en-US" sz="2200" dirty="0" smtClean="0"/>
              <a:t>_20150724000000Z_ee00000000000000Z_PS-v1-BE-PE-_all-_dev_all-_all.bin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Delta_C0_C1_C2_32det_I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4389120" cy="394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2910" y="0"/>
            <a:ext cx="6555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Coefficients vs. Detector in I4 and I5 </a:t>
            </a:r>
          </a:p>
          <a:p>
            <a:pPr algn="ctr"/>
            <a:r>
              <a:rPr lang="en-US" sz="2800" dirty="0" smtClean="0"/>
              <a:t>for SNPP and J1 (Central Point of 5×5 array)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HAM side A has slightly larger variation than side B, and overall they are very close.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C0 is larger than C1, and C2 for I4 and I5 bands.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J1 has more obvious odd/even detector pattern than SNPP for C0.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C1 in I5 has obvious odd/even pattern.</a:t>
            </a:r>
          </a:p>
          <a:p>
            <a:r>
              <a:rPr lang="en-US" dirty="0" smtClean="0"/>
              <a:t>    The variation of C1 in J1 is smaller than in SNPP for I4.</a:t>
            </a:r>
          </a:p>
        </p:txBody>
      </p:sp>
      <p:pic>
        <p:nvPicPr>
          <p:cNvPr id="6" name="Picture 5" descr="Delta_C0_C1_C2_32det_I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880" y="1066800"/>
            <a:ext cx="4389120" cy="3947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Delta_C0_C1_C2_16det_M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4389120" cy="3947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Coefficients vs. Detector in M12 and M14 </a:t>
            </a:r>
          </a:p>
          <a:p>
            <a:pPr algn="ctr"/>
            <a:r>
              <a:rPr lang="en-US" sz="2800" dirty="0" smtClean="0"/>
              <a:t>for SNPP and J1 </a:t>
            </a:r>
            <a:endParaRPr lang="en-US" sz="2800" dirty="0"/>
          </a:p>
        </p:txBody>
      </p:sp>
      <p:pic>
        <p:nvPicPr>
          <p:cNvPr id="5" name="Picture 4" descr="Delta_C0_C1_C2_16det_M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3000"/>
            <a:ext cx="4389120" cy="3947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410200"/>
            <a:ext cx="6150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C0 is smaller than C1 in M12, but larger than C0 in M14.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C1 shows large difference for two HAM sides in M14.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J1 has larger variation in C0 and C1 than SNPP for both bands.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Delta_C0_C1_C2_16det_M13_lowG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43000"/>
            <a:ext cx="4389120" cy="3947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Coefficients vs. Detector in M13 </a:t>
            </a:r>
          </a:p>
          <a:p>
            <a:pPr algn="ctr"/>
            <a:r>
              <a:rPr lang="en-US" sz="2800" dirty="0" smtClean="0"/>
              <a:t>High Gain and Low Gain for SNPP and J1 </a:t>
            </a:r>
            <a:endParaRPr lang="en-US" sz="2800" dirty="0"/>
          </a:p>
        </p:txBody>
      </p:sp>
      <p:pic>
        <p:nvPicPr>
          <p:cNvPr id="5" name="Picture 4" descr="Delta_C0_C1_C2_16det_M13_highG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4389120" cy="3947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257800"/>
            <a:ext cx="6726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C0 is larger than C1 and C2 in M13.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J1 has smaller C0 than SNPP for both high gain and low gain in M13.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C1 show apparent odd/even pattern.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Delta_C0_C1_C2_16det_M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4389120" cy="3947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Coefficients vs. Detector in M15 and M16</a:t>
            </a:r>
          </a:p>
          <a:p>
            <a:pPr algn="ctr"/>
            <a:r>
              <a:rPr lang="en-US" sz="2800" dirty="0" smtClean="0"/>
              <a:t>for SNPP and J1 </a:t>
            </a:r>
            <a:endParaRPr lang="en-US" sz="2800" dirty="0"/>
          </a:p>
        </p:txBody>
      </p:sp>
      <p:pic>
        <p:nvPicPr>
          <p:cNvPr id="5" name="Picture 4" descr="Delta_C0_C1_C2_16det_M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143000"/>
            <a:ext cx="4389120" cy="3947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257801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C1 shows obvious difference for two HAM sides in M15 and M16.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M15, J1 has smaller coefficients than SNPP.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1E-0E4A-48FD-B5DB-F23E57C9C63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1143000"/>
            <a:ext cx="8808720" cy="4274820"/>
            <a:chOff x="152400" y="1981200"/>
            <a:chExt cx="8808720" cy="4274820"/>
          </a:xfrm>
        </p:grpSpPr>
        <p:pic>
          <p:nvPicPr>
            <p:cNvPr id="3" name="Picture 2" descr="Delta_C_Tdet_Telec_SNP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981200"/>
              <a:ext cx="4389120" cy="4274820"/>
            </a:xfrm>
            <a:prstGeom prst="rect">
              <a:avLst/>
            </a:prstGeom>
          </p:spPr>
        </p:pic>
        <p:pic>
          <p:nvPicPr>
            <p:cNvPr id="4" name="Picture 3" descr="Delta_C_Tdet_Telec_J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981200"/>
              <a:ext cx="4389120" cy="42748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362200" y="304800"/>
            <a:ext cx="4705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Tdet</a:t>
            </a:r>
            <a:r>
              <a:rPr lang="en-US" sz="2800" dirty="0" smtClean="0"/>
              <a:t> and </a:t>
            </a:r>
            <a:r>
              <a:rPr lang="en-US" sz="2800" dirty="0" err="1" smtClean="0"/>
              <a:t>Telec</a:t>
            </a:r>
            <a:r>
              <a:rPr lang="en-US" sz="2800" dirty="0" smtClean="0"/>
              <a:t> for SNPP and J1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8128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Tdet</a:t>
            </a:r>
            <a:r>
              <a:rPr lang="en-US" dirty="0" smtClean="0"/>
              <a:t> values for focal plane (S/MWIP) and (LWIR) are same. There is no difference </a:t>
            </a:r>
          </a:p>
          <a:p>
            <a:r>
              <a:rPr lang="en-US" dirty="0" smtClean="0"/>
              <a:t>   between electronic side A and B.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For SNPP, </a:t>
            </a:r>
            <a:r>
              <a:rPr lang="en-US" dirty="0" err="1" smtClean="0"/>
              <a:t>Tdet</a:t>
            </a:r>
            <a:r>
              <a:rPr lang="en-US" dirty="0" smtClean="0"/>
              <a:t> and </a:t>
            </a:r>
            <a:r>
              <a:rPr lang="en-US" dirty="0" err="1" smtClean="0"/>
              <a:t>Telec</a:t>
            </a:r>
            <a:r>
              <a:rPr lang="en-US" dirty="0" smtClean="0"/>
              <a:t> changes non-linearly. For J1, it uses the extrapolation and </a:t>
            </a:r>
          </a:p>
          <a:p>
            <a:r>
              <a:rPr lang="en-US" dirty="0" smtClean="0"/>
              <a:t>    temperature changes linearly.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56373</TotalTime>
  <Words>1839</Words>
  <Application>Microsoft Office PowerPoint</Application>
  <PresentationFormat>On-screen Show (4:3)</PresentationFormat>
  <Paragraphs>793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zwang</dc:creator>
  <cp:lastModifiedBy>zhuowang</cp:lastModifiedBy>
  <cp:revision>2383</cp:revision>
  <dcterms:created xsi:type="dcterms:W3CDTF">2013-01-24T19:15:13Z</dcterms:created>
  <dcterms:modified xsi:type="dcterms:W3CDTF">2015-10-07T02:16:46Z</dcterms:modified>
</cp:coreProperties>
</file>